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handoutMasterIdLst>
    <p:handoutMasterId r:id="rId24"/>
  </p:handoutMasterIdLst>
  <p:sldIdLst>
    <p:sldId id="264" r:id="rId5"/>
    <p:sldId id="308" r:id="rId6"/>
    <p:sldId id="309" r:id="rId7"/>
    <p:sldId id="311" r:id="rId8"/>
    <p:sldId id="315" r:id="rId9"/>
    <p:sldId id="282" r:id="rId10"/>
    <p:sldId id="295" r:id="rId11"/>
    <p:sldId id="306" r:id="rId12"/>
    <p:sldId id="314" r:id="rId13"/>
    <p:sldId id="313" r:id="rId14"/>
    <p:sldId id="302" r:id="rId15"/>
    <p:sldId id="316" r:id="rId16"/>
    <p:sldId id="296" r:id="rId17"/>
    <p:sldId id="317" r:id="rId18"/>
    <p:sldId id="298" r:id="rId19"/>
    <p:sldId id="318" r:id="rId20"/>
    <p:sldId id="289" r:id="rId21"/>
    <p:sldId id="293" r:id="rId22"/>
  </p:sldIdLst>
  <p:sldSz cx="12188825" cy="6858000"/>
  <p:notesSz cx="6858000" cy="9144000"/>
  <p:defaultTextStyle>
    <a:defPPr rtl="0">
      <a:defRPr lang="pl-pl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660"/>
  </p:normalViewPr>
  <p:slideViewPr>
    <p:cSldViewPr showGuides="1">
      <p:cViewPr varScale="1">
        <p:scale>
          <a:sx n="60" d="100"/>
          <a:sy n="60" d="100"/>
        </p:scale>
        <p:origin x="720" y="48"/>
      </p:cViewPr>
      <p:guideLst>
        <p:guide pos="3839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16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C32FA36-3620-434D-A01B-CEE4CEAD66EA}" type="datetime1">
              <a:rPr lang="pl-PL" smtClean="0">
                <a:solidFill>
                  <a:schemeClr val="tx2"/>
                </a:solidFill>
              </a:rPr>
              <a:pPr algn="r" rtl="0"/>
              <a:t>04.11.2022</a:t>
            </a:fld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pl-PL" smtClean="0">
                <a:solidFill>
                  <a:schemeClr val="tx2"/>
                </a:solidFill>
              </a:rPr>
              <a:pPr algn="r" rtl="0"/>
              <a:t>‹#›</a:t>
            </a:fld>
            <a:endParaRPr lang="pl-P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48986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2E06492E-F5E2-4F38-9BC7-A74B4417DA5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48986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pl-PL" smtClean="0"/>
              <a:pPr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5630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210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CE03FD0-E9E9-4A38-95AA-1D6D46BCADCC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AD1A223-247B-4560-820B-AD00E77A658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445F1B2-D88D-4C10-9694-ECB9DF99997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84F9F6-991D-4EEC-A022-7C0DB15D6704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3C31FF3-9E3C-46A3-96EC-4FD09EF790CE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8D47AF-3744-4E0E-B169-3FF31613F30F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Obraz — symbol zastępczy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896BE86-4849-47C7-9AC4-B6B000B74C1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EEEA563-4D76-404F-84CC-C84AFD15DD1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AC4B97-89ED-471A-88D6-FAF6EAC15760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pl-PL" dirty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A51D1100-2A2B-45EA-9B56-B9BD7ED09712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id.org.pl/olimpiada-historii-polski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id.org.pl/wp-content/uploads/Zakres-materialu-Konkurs-Historii-Polski-dla-POlonii-i-Polakow-za-granica-10-13.pdf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zpe.gov.pl/ksztalcenie-ogolne/szkola-ponadpodstawowa/historia?format=e-podrecznik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006180" y="1556792"/>
            <a:ext cx="8029304" cy="2736303"/>
          </a:xfrm>
        </p:spPr>
        <p:txBody>
          <a:bodyPr rtlCol="0">
            <a:normAutofit/>
          </a:bodyPr>
          <a:lstStyle/>
          <a:p>
            <a:pPr rtl="0"/>
            <a:r>
              <a:rPr lang="pl-PL" sz="4000" b="1" dirty="0"/>
              <a:t>Przygotowanie ucznia </a:t>
            </a:r>
            <a:br>
              <a:rPr lang="pl-PL" sz="4000" b="1" dirty="0"/>
            </a:br>
            <a:r>
              <a:rPr lang="pl-PL" sz="4000" b="1" dirty="0"/>
              <a:t>do Konkursu Historii Polski </a:t>
            </a:r>
            <a:br>
              <a:rPr lang="pl-PL" sz="4000" b="1" dirty="0"/>
            </a:br>
            <a:r>
              <a:rPr lang="pl-PL" sz="4000" b="1" dirty="0"/>
              <a:t>dla Juniorów dla Polonii </a:t>
            </a:r>
            <a:br>
              <a:rPr lang="pl-PL" sz="4000" b="1" dirty="0"/>
            </a:br>
            <a:r>
              <a:rPr lang="pl-PL" sz="4000" b="1" dirty="0"/>
              <a:t>i Polaków za granicą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997842" y="5103628"/>
            <a:ext cx="7929218" cy="1298164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pl-PL" dirty="0"/>
              <a:t>Dr hab. Barbara Krysztopa-</a:t>
            </a:r>
            <a:r>
              <a:rPr lang="pl-PL" dirty="0" err="1"/>
              <a:t>Czupryńska</a:t>
            </a:r>
            <a:endParaRPr lang="pl-PL" dirty="0"/>
          </a:p>
          <a:p>
            <a:pPr rtl="0"/>
            <a:endParaRPr lang="pl-PL" dirty="0"/>
          </a:p>
          <a:p>
            <a:pPr rtl="0"/>
            <a:r>
              <a:rPr lang="pl-PL" dirty="0"/>
              <a:t>Instytut Historii </a:t>
            </a:r>
          </a:p>
          <a:p>
            <a:pPr rtl="0"/>
            <a:r>
              <a:rPr lang="pl-PL" dirty="0"/>
              <a:t>Uniwersytetu Warmińsko-Mazurskiego w Olsztynie</a:t>
            </a: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453D5-5FDB-6AC2-1BD8-097ADC94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Plan wystąpienia: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9AEF4D-CE73-BEC3-C6F4-9C00604DD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9" y="1844824"/>
            <a:ext cx="10157354" cy="4470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3200" dirty="0"/>
              <a:t>Strona internetowa z informacjami.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200" dirty="0"/>
              <a:t>Harmonogram Konkursu Historii Polski dla Juniorów dla Polonii i Polaków za granicą 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200" dirty="0"/>
              <a:t>Regulamin.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200" dirty="0"/>
              <a:t>Zakres materiału.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200" dirty="0"/>
              <a:t>Pytania.</a:t>
            </a:r>
          </a:p>
        </p:txBody>
      </p:sp>
    </p:spTree>
    <p:extLst>
      <p:ext uri="{BB962C8B-B14F-4D97-AF65-F5344CB8AC3E}">
        <p14:creationId xmlns:p14="http://schemas.microsoft.com/office/powerpoint/2010/main" val="39473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2989D94-FF6C-E179-1FD9-CA07D2A20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60" y="2348880"/>
            <a:ext cx="10157354" cy="1397000"/>
          </a:xfrm>
        </p:spPr>
        <p:txBody>
          <a:bodyPr/>
          <a:lstStyle/>
          <a:p>
            <a:r>
              <a:rPr lang="pl-PL" sz="4400" dirty="0">
                <a:hlinkClick r:id="rId2"/>
              </a:rPr>
              <a:t>https://wid.org.pl/olimpiada-historii-polski/</a:t>
            </a:r>
            <a:endParaRPr lang="pl-PL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09334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AB6CC0-75BE-CD41-A01B-9B77C8AE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91D794D-1C2C-A170-5C74-2FD3E4872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805" y="0"/>
            <a:ext cx="5771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7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957B464-FB43-9749-0BAD-43136BCEB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-315416"/>
            <a:ext cx="10157354" cy="1397000"/>
          </a:xfrm>
        </p:spPr>
        <p:txBody>
          <a:bodyPr>
            <a:normAutofit/>
          </a:bodyPr>
          <a:lstStyle/>
          <a:p>
            <a:r>
              <a:rPr lang="pl-PL" sz="4000" dirty="0"/>
              <a:t>JAK DOKONAĆ ZGŁOSZENIA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3297AE4-106F-3EE2-AF46-12B21080D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734" y="1556792"/>
            <a:ext cx="10839317" cy="4470400"/>
          </a:xfrm>
        </p:spPr>
        <p:txBody>
          <a:bodyPr>
            <a:noAutofit/>
          </a:bodyPr>
          <a:lstStyle/>
          <a:p>
            <a:r>
              <a:rPr lang="pl-PL" sz="2800" dirty="0"/>
              <a:t>uczeń (10-13 lat) zgłasza chęć udziału do nauczyciela/placówki oświatowej;</a:t>
            </a:r>
          </a:p>
          <a:p>
            <a:r>
              <a:rPr lang="pl-PL" sz="2800" dirty="0"/>
              <a:t>placówka oświatowa zgłasza listę uczniów do szkolnej komisji egzaminacyjnej właściwej dla danego terenu;</a:t>
            </a:r>
          </a:p>
          <a:p>
            <a:r>
              <a:rPr lang="pl-PL" sz="2800" dirty="0"/>
              <a:t>szkolna komisja egzaminacyjna dokonuje rejestracji na platformie egzaminacyjnej i przekazuje uczestnikom kod dostępu na egzamin;</a:t>
            </a:r>
          </a:p>
          <a:p>
            <a:r>
              <a:rPr lang="pl-PL" sz="2800" dirty="0"/>
              <a:t>udział w egzaminie będzie możliwy tylko dla zarejestrowanych uczestników.</a:t>
            </a:r>
          </a:p>
        </p:txBody>
      </p:sp>
    </p:spTree>
    <p:extLst>
      <p:ext uri="{BB962C8B-B14F-4D97-AF65-F5344CB8AC3E}">
        <p14:creationId xmlns:p14="http://schemas.microsoft.com/office/powerpoint/2010/main" val="197902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2132856"/>
            <a:ext cx="10877434" cy="4032448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pl-PL" b="1" dirty="0"/>
              <a:t>I etap Konkursu </a:t>
            </a:r>
            <a:br>
              <a:rPr lang="pl-PL" b="1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b="1" dirty="0">
                <a:effectLst/>
                <a:latin typeface="Arial" panose="020B0604020202020204" pitchFamily="34" charset="0"/>
              </a:rPr>
              <a:t>27 listopada 2022 r</a:t>
            </a:r>
            <a:r>
              <a:rPr lang="pl-PL" b="1" dirty="0"/>
              <a:t>.</a:t>
            </a:r>
            <a:r>
              <a:rPr lang="pl-PL" dirty="0"/>
              <a:t> eliminacje pisemne:</a:t>
            </a:r>
            <a:br>
              <a:rPr lang="pl-PL" dirty="0"/>
            </a:br>
            <a:br>
              <a:rPr lang="pl-PL" dirty="0"/>
            </a:br>
            <a:r>
              <a:rPr lang="pl-PL" dirty="0"/>
              <a:t>test (on-line) - uczestnik loguje się do systemu za pomocą indywidualnego klucza;</a:t>
            </a:r>
            <a:br>
              <a:rPr lang="pl-PL" dirty="0"/>
            </a:br>
            <a:br>
              <a:rPr lang="pl-PL" dirty="0"/>
            </a:br>
            <a:r>
              <a:rPr lang="pl-PL" b="1" dirty="0"/>
              <a:t>godz. ?</a:t>
            </a:r>
            <a:br>
              <a:rPr lang="pl-PL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0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372139"/>
            <a:ext cx="11377264" cy="6113721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pl-PL" sz="4000" b="1" dirty="0"/>
              <a:t>I etap Konkursu </a:t>
            </a:r>
            <a:br>
              <a:rPr lang="pl-PL" sz="4000" b="1" dirty="0"/>
            </a:br>
            <a:r>
              <a:rPr lang="pl-PL" sz="4000" dirty="0"/>
              <a:t> </a:t>
            </a:r>
            <a:br>
              <a:rPr lang="pl-PL" sz="4000" dirty="0"/>
            </a:br>
            <a:r>
              <a:rPr lang="pl-PL" sz="40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test (on-line)</a:t>
            </a:r>
            <a:br>
              <a:rPr lang="pl-PL" dirty="0">
                <a:solidFill>
                  <a:schemeClr val="tx1">
                    <a:lumMod val="40000"/>
                    <a:lumOff val="60000"/>
                  </a:schemeClr>
                </a:solidFill>
              </a:rPr>
            </a:br>
            <a:br>
              <a:rPr lang="pl-PL" sz="2000" dirty="0"/>
            </a:br>
            <a:r>
              <a:rPr lang="pl-PL" sz="2700" dirty="0"/>
              <a:t>- czas trwania - 90 minut; </a:t>
            </a:r>
            <a:br>
              <a:rPr lang="pl-PL" sz="2700" dirty="0"/>
            </a:br>
            <a:br>
              <a:rPr lang="pl-PL" sz="2700" dirty="0"/>
            </a:br>
            <a:r>
              <a:rPr lang="pl-PL" sz="2700" dirty="0"/>
              <a:t>- test składa się ze zróżnicowanych zadań zamkniętych i otwartych oraz z jednego zadania, którego wykonanie wymaga dłuższej wypowiedzi – rozprawki. Zadania testowe posiadają obudowę w postaci różnego typu materiałów źródłowych (teksty źródłowe, ikonografia, dane statystyczne, mapy itp.);</a:t>
            </a:r>
            <a:br>
              <a:rPr lang="pl-PL" sz="2700" dirty="0"/>
            </a:br>
            <a:br>
              <a:rPr lang="pl-PL" sz="2700" dirty="0"/>
            </a:br>
            <a:r>
              <a:rPr lang="pl-PL" sz="2700" dirty="0"/>
              <a:t>- uczestnik rozwiązuje test samodzielnie - bez udziału osób trzecich i korzystania z materiałów pomocniczych; system zapisuje opuszczenie zakładki/karty testu, dlatego sugerujemy, aby uczniowie na wszelki wypadek nie mieli otwartych innych kart/zakładek oraz uruchomionych programów, które mogłyby taki ruch wymusić (np. powiadomienia komunikatorów).</a:t>
            </a:r>
            <a:br>
              <a:rPr lang="pl-PL" sz="2200" dirty="0"/>
            </a:b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6562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09E55B-9B89-450C-A967-5ABDA12A1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894" y="548680"/>
            <a:ext cx="10157354" cy="1397000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pl-PL" sz="4000" b="1" dirty="0"/>
              <a:t>Kwalifikacje do II etapu (finałowego)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0919AB-F031-4543-9B67-8C9E3CF5C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9" y="2492896"/>
            <a:ext cx="8793527" cy="352839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sz="3200" dirty="0">
                <a:effectLst/>
              </a:rPr>
              <a:t> Do II etapu kwalifikowane są osoby, które z pracy pisemnej na I etapie uzyskały co najmniej ocenę dobrą, bardzo dobrą lub celującą – </a:t>
            </a:r>
            <a:r>
              <a:rPr lang="pl-PL" sz="3200" b="1" dirty="0">
                <a:effectLst/>
              </a:rPr>
              <a:t>minimum 26 punktów</a:t>
            </a:r>
            <a:r>
              <a:rPr lang="pl-PL" sz="3200" dirty="0">
                <a:effectLst/>
              </a:rPr>
              <a:t>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5483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F02C40-BE81-C66B-23DD-8D094DD8D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377704" cy="1397000"/>
          </a:xfrm>
        </p:spPr>
        <p:txBody>
          <a:bodyPr>
            <a:normAutofit/>
          </a:bodyPr>
          <a:lstStyle/>
          <a:p>
            <a:r>
              <a:rPr lang="pl-PL" sz="4000" b="1" dirty="0"/>
              <a:t>II etap Konkursu (eliminacje centralne)</a:t>
            </a:r>
            <a:endParaRPr lang="pl-PL" sz="4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A03DC5-043D-A328-76DE-213D5F94C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836" y="1772816"/>
            <a:ext cx="11089232" cy="4470400"/>
          </a:xfrm>
        </p:spPr>
        <p:txBody>
          <a:bodyPr>
            <a:normAutofit lnSpcReduction="10000"/>
          </a:bodyPr>
          <a:lstStyle/>
          <a:p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Termin przesłania prac pisemnych/lub prezentacji II etapu </a:t>
            </a:r>
            <a:r>
              <a:rPr lang="pl-PL" sz="3200" dirty="0">
                <a:ea typeface="Calibri" panose="020F0502020204030204" pitchFamily="34" charset="0"/>
                <a:cs typeface="Times New Roman" panose="02020603050405020304" pitchFamily="18" charset="0"/>
              </a:rPr>
              <a:t>Konkursu</a:t>
            </a:r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– do 20 lutego 2023 r.</a:t>
            </a:r>
          </a:p>
          <a:p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Eliminacje pisemne i ustne II etapu Konkursu</a:t>
            </a:r>
          </a:p>
          <a:p>
            <a:pPr marL="0" indent="0">
              <a:buNone/>
            </a:pPr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– luty–kwiecień 2023 r. </a:t>
            </a:r>
          </a:p>
          <a:p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Opublikowanie wyników II etapu Konkursu</a:t>
            </a:r>
          </a:p>
          <a:p>
            <a:pPr marL="0" indent="0">
              <a:buNone/>
            </a:pPr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– do 30 maja 2023 r. </a:t>
            </a:r>
          </a:p>
          <a:p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50757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931" y="116632"/>
            <a:ext cx="10414893" cy="56166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3600" b="1" dirty="0"/>
              <a:t>II etap Konkursu (eliminacje centralne)  </a:t>
            </a:r>
            <a:br>
              <a:rPr lang="pl-PL" sz="3600" b="1" dirty="0"/>
            </a:br>
            <a:r>
              <a:rPr lang="pl-PL" sz="3600" dirty="0"/>
              <a:t> </a:t>
            </a:r>
            <a:r>
              <a:rPr lang="pl-PL" sz="3600" b="1" dirty="0"/>
              <a:t>l</a:t>
            </a:r>
            <a:r>
              <a:rPr lang="pl-PL" sz="3600" b="1" dirty="0">
                <a:effectLst/>
                <a:latin typeface="Arial" panose="020B0604020202020204" pitchFamily="34" charset="0"/>
              </a:rPr>
              <a:t>uty-kwiecień 2023 r</a:t>
            </a:r>
            <a:r>
              <a:rPr lang="pl-PL" sz="3600" b="1" dirty="0"/>
              <a:t>.</a:t>
            </a:r>
            <a:r>
              <a:rPr lang="pl-PL" sz="3600" dirty="0"/>
              <a:t> </a:t>
            </a:r>
            <a:br>
              <a:rPr lang="pl-PL" sz="3600" dirty="0"/>
            </a:br>
            <a:br>
              <a:rPr lang="pl-PL" sz="3600" dirty="0"/>
            </a:br>
            <a:br>
              <a:rPr lang="pl-PL" sz="3600" dirty="0"/>
            </a:br>
            <a:r>
              <a:rPr lang="pl-PL" sz="3600" dirty="0"/>
              <a:t>- test pisemny;</a:t>
            </a:r>
            <a:br>
              <a:rPr lang="pl-PL" sz="3600" dirty="0"/>
            </a:br>
            <a:br>
              <a:rPr lang="pl-PL" sz="3600" dirty="0"/>
            </a:br>
            <a:r>
              <a:rPr lang="pl-PL" sz="3600" dirty="0"/>
              <a:t>- odpowiedź ustna. </a:t>
            </a:r>
            <a:br>
              <a:rPr lang="pl-PL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2146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ECB958-233A-4E4B-84F7-DF4040C7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8" y="76200"/>
            <a:ext cx="10665735" cy="1397000"/>
          </a:xfrm>
        </p:spPr>
        <p:txBody>
          <a:bodyPr>
            <a:normAutofit/>
          </a:bodyPr>
          <a:lstStyle/>
          <a:p>
            <a:r>
              <a:rPr lang="pl-PL" sz="4000" b="1" dirty="0"/>
              <a:t>II etap Konkursu (eliminacje centralne)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2BF3EA-5F77-4212-A7FD-4F45BCB78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8" y="1628800"/>
            <a:ext cx="10449712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b="1" dirty="0">
                <a:latin typeface="Arial" panose="020B0604020202020204" pitchFamily="34" charset="0"/>
              </a:rPr>
              <a:t>T</a:t>
            </a:r>
            <a:r>
              <a:rPr lang="pl-PL" sz="3200" b="1" dirty="0">
                <a:effectLst/>
                <a:latin typeface="Arial" panose="020B0604020202020204" pitchFamily="34" charset="0"/>
              </a:rPr>
              <a:t>est pisemny </a:t>
            </a:r>
            <a:r>
              <a:rPr lang="pl-PL" sz="3200" dirty="0">
                <a:effectLst/>
                <a:latin typeface="Arial" panose="020B0604020202020204" pitchFamily="34" charset="0"/>
              </a:rPr>
              <a:t>– na internetowej platformie – składający się ze zróżnicowanych zadań zamkniętych i otwartych. Zadania testowe posiadają obudowę w postaci różnego typu materiałów źródłowych (teksty źródłowe, ikonografia, dane statystyczne, mapy itp.). </a:t>
            </a:r>
          </a:p>
          <a:p>
            <a:pPr marL="0" indent="0">
              <a:buNone/>
            </a:pPr>
            <a:r>
              <a:rPr lang="pl-PL" sz="3200" dirty="0">
                <a:effectLst/>
                <a:latin typeface="Arial" panose="020B0604020202020204" pitchFamily="34" charset="0"/>
              </a:rPr>
              <a:t>Test trwa 60 minut. Wszyscy uczestnicy piszą w tym samym terminie. Po upływie czasu przeznaczonego na rozwiązanie testu, system zamyka dostęp do pracy.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428022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ECB958-233A-4E4B-84F7-DF4040C7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8" y="76200"/>
            <a:ext cx="10665735" cy="1397000"/>
          </a:xfrm>
        </p:spPr>
        <p:txBody>
          <a:bodyPr>
            <a:normAutofit/>
          </a:bodyPr>
          <a:lstStyle/>
          <a:p>
            <a:r>
              <a:rPr lang="pl-PL" sz="4000" b="1" dirty="0"/>
              <a:t>II etap Konkursu (eliminacje centralne)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2BF3EA-5F77-4212-A7FD-4F45BCB78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8" y="1556792"/>
            <a:ext cx="10449712" cy="447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b="1" dirty="0">
                <a:latin typeface="Arial" panose="020B0604020202020204" pitchFamily="34" charset="0"/>
              </a:rPr>
              <a:t>Ustna odpowiedź </a:t>
            </a:r>
            <a:r>
              <a:rPr lang="pl-PL" sz="3200" dirty="0">
                <a:latin typeface="Arial" panose="020B0604020202020204" pitchFamily="34" charset="0"/>
              </a:rPr>
              <a:t>polega na przedstawieniu przygotowanej pracy w postaci eseju lub prezentacji multimedialnej z wybranego przez siebie zagadnienia oraz odpowiedzi na pytania dotyczące tematyki prezentowanej pracy. </a:t>
            </a:r>
          </a:p>
          <a:p>
            <a:pPr marL="0" indent="0">
              <a:buNone/>
            </a:pPr>
            <a:r>
              <a:rPr lang="pl-PL" sz="3200" dirty="0">
                <a:latin typeface="Arial" panose="020B0604020202020204" pitchFamily="34" charset="0"/>
              </a:rPr>
              <a:t>Listę zagadnień ogłosi Komitet Główny, a pracę należy przesłać do 20 lutego 2023 r.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363706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04" y="1484784"/>
            <a:ext cx="11377264" cy="5397239"/>
          </a:xfrm>
        </p:spPr>
        <p:txBody>
          <a:bodyPr>
            <a:noAutofit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l-PL" sz="3600" b="1" dirty="0"/>
              <a:t>II etap Konkursu </a:t>
            </a:r>
            <a:br>
              <a:rPr lang="pl-PL" sz="3600" b="1" dirty="0"/>
            </a:br>
            <a:br>
              <a:rPr lang="pl-PL" sz="3600" b="1" dirty="0"/>
            </a:br>
            <a:r>
              <a:rPr lang="pl-PL" sz="2400" b="1" dirty="0"/>
              <a:t>ESEJ/PREZENTACJA </a:t>
            </a:r>
            <a:br>
              <a:rPr lang="pl-PL" sz="2400" b="1" dirty="0"/>
            </a:br>
            <a:br>
              <a:rPr lang="pl-PL" sz="2400" dirty="0"/>
            </a:br>
            <a:r>
              <a:rPr lang="pl-PL" sz="2400" dirty="0"/>
              <a:t>Uczestnik: </a:t>
            </a:r>
            <a:br>
              <a:rPr lang="pl-PL" sz="2400" dirty="0"/>
            </a:br>
            <a:r>
              <a:rPr lang="pl-PL" sz="2400" dirty="0"/>
              <a:t>- przygotowuje pracę na jeden z podanych tematów; </a:t>
            </a:r>
            <a:br>
              <a:rPr lang="pl-PL" sz="2400" dirty="0"/>
            </a:br>
            <a:r>
              <a:rPr lang="pl-PL" sz="2400" dirty="0"/>
              <a:t>- pracę będzie prezentował podczas odpowiedzi ustnej – czas prezentacji 15 minut; </a:t>
            </a:r>
            <a:br>
              <a:rPr lang="pl-PL" sz="2800" dirty="0"/>
            </a:br>
            <a:br>
              <a:rPr lang="pl-PL" sz="2800" dirty="0"/>
            </a:br>
            <a:r>
              <a:rPr lang="pl-PL" sz="2400" i="1" dirty="0"/>
              <a:t>wskazówki: </a:t>
            </a:r>
            <a:br>
              <a:rPr lang="pl-PL" sz="2400" i="1" dirty="0"/>
            </a:br>
            <a:r>
              <a:rPr lang="pl-PL" sz="2400" i="1" dirty="0"/>
              <a:t>- dobrze, gdyby uczestnik przećwiczył czas prezentacji; </a:t>
            </a:r>
            <a:br>
              <a:rPr lang="pl-PL" sz="2400" i="1" dirty="0"/>
            </a:br>
            <a:r>
              <a:rPr lang="pl-PL" sz="2400" i="1" dirty="0"/>
              <a:t>- praca powinna być sprawdzona pod względem błędów ortograficznych i faktograficznych;</a:t>
            </a:r>
            <a:br>
              <a:rPr lang="pl-PL" sz="2400" i="1" dirty="0"/>
            </a:br>
            <a:r>
              <a:rPr lang="pl-PL" sz="2400" i="1" dirty="0"/>
              <a:t>- praca nie powinna być zbyt przekrojowa;</a:t>
            </a:r>
            <a:br>
              <a:rPr lang="pl-PL" sz="2400" i="1" dirty="0"/>
            </a:br>
            <a:r>
              <a:rPr lang="pl-PL" sz="2400" i="1" dirty="0"/>
              <a:t>- praca powinna być samodzielna.  </a:t>
            </a:r>
            <a:br>
              <a:rPr lang="pl-PL" sz="2400" i="1" dirty="0"/>
            </a:br>
            <a:r>
              <a:rPr lang="pl-PL" sz="3600" dirty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3232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054CA8E-F6BA-8C70-B5BE-88C17B1D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735" y="2780928"/>
            <a:ext cx="10157354" cy="1397000"/>
          </a:xfrm>
        </p:spPr>
        <p:txBody>
          <a:bodyPr>
            <a:normAutofit fontScale="90000"/>
          </a:bodyPr>
          <a:lstStyle/>
          <a:p>
            <a:r>
              <a:rPr lang="pl-PL" dirty="0">
                <a:hlinkClick r:id="rId2"/>
              </a:rPr>
              <a:t>https://wid.org.pl/wp-content/uploads/Zakres-materialu-Konkurs-Historii-Polski-dla-POlonii-i-Polakow-za-granica-10-13.pdf</a:t>
            </a:r>
            <a:endParaRPr lang="en-US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358192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2" y="2132856"/>
            <a:ext cx="11711037" cy="3020144"/>
          </a:xfrm>
        </p:spPr>
        <p:txBody>
          <a:bodyPr>
            <a:normAutofit fontScale="90000"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l-PL" b="1" dirty="0"/>
              <a:t>POLECANE POMOCE DYDAKTYCZNE: </a:t>
            </a:r>
            <a:br>
              <a:rPr lang="pl-PL" b="1" dirty="0"/>
            </a:br>
            <a:r>
              <a:rPr lang="pl-PL" dirty="0"/>
              <a:t> 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7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5DA816F-DE1F-47F3-13C5-21A78E46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6" y="836712"/>
            <a:ext cx="11233247" cy="1397000"/>
          </a:xfrm>
        </p:spPr>
        <p:txBody>
          <a:bodyPr>
            <a:normAutofit/>
          </a:bodyPr>
          <a:lstStyle/>
          <a:p>
            <a:r>
              <a:rPr lang="pl-PL" sz="2000" dirty="0"/>
              <a:t>https://zpe.gov.pl/ksztalcenie-ogolne/szkola-podstawowa/historia?format=e-podrecznik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C52C481-F667-54F6-BB66-05889332F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24" y="2492896"/>
            <a:ext cx="8391525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244AACC-F69F-4E06-A429-50789B893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2" y="909009"/>
            <a:ext cx="11993045" cy="1397000"/>
          </a:xfrm>
        </p:spPr>
        <p:txBody>
          <a:bodyPr>
            <a:normAutofit/>
          </a:bodyPr>
          <a:lstStyle/>
          <a:p>
            <a:r>
              <a:rPr lang="pl-PL" sz="2000" dirty="0">
                <a:hlinkClick r:id="rId2"/>
              </a:rPr>
              <a:t>https://zpe.gov.pl/ksztalcenie-ogolne/</a:t>
            </a:r>
            <a:r>
              <a:rPr lang="pl-PL" sz="1800" dirty="0">
                <a:hlinkClick r:id="rId2"/>
              </a:rPr>
              <a:t>szkola-ponadpodstawowa</a:t>
            </a:r>
            <a:r>
              <a:rPr lang="pl-PL" sz="2000" dirty="0">
                <a:hlinkClick r:id="rId2"/>
              </a:rPr>
              <a:t>/historia?format=e-podrecznik</a:t>
            </a:r>
            <a:endParaRPr lang="pl-PL" sz="20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F682647-5559-4A73-8D3A-D2182D95F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3429000"/>
            <a:ext cx="1790700" cy="25527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35286B2-103E-4077-AD06-6242E4FB8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748" y="3439335"/>
            <a:ext cx="1800225" cy="254317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492E5EF-3FF0-4A56-A894-B82626838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5779" y="3438525"/>
            <a:ext cx="1800225" cy="254317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56212A9-9EA3-40C9-A018-6141958CA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4830" y="3438525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4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2A4EF7-04C7-4E8E-A9D5-6F3072D46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852" y="1196752"/>
            <a:ext cx="7802103" cy="1930400"/>
          </a:xfrm>
        </p:spPr>
        <p:txBody>
          <a:bodyPr/>
          <a:lstStyle/>
          <a:p>
            <a:r>
              <a:rPr lang="pl-PL" dirty="0"/>
              <a:t>Dziękuję za uwagę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06D2099-BE20-2BB0-EC8D-F42FB3D4F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168" y="2470958"/>
            <a:ext cx="12188825" cy="410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1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siążki 16: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2010_TF02787940_TF02787940.potx" id="{B6E357C4-DB95-40C7-BE9A-37DCB9F0770D}" vid="{E31C73C8-DFA2-4E3C-8BB3-9F62481C1ADB}"/>
    </a:ext>
  </a:extLst>
</a:theme>
</file>

<file path=ppt/theme/theme2.xml><?xml version="1.0" encoding="utf-8"?>
<a:theme xmlns:a="http://schemas.openxmlformats.org/drawingml/2006/main" name="Motyw pakietu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667</Words>
  <Application>Microsoft Office PowerPoint</Application>
  <PresentationFormat>Niestandardowy</PresentationFormat>
  <Paragraphs>43</Paragraphs>
  <Slides>18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</vt:lpstr>
      <vt:lpstr>Książki 16:9</vt:lpstr>
      <vt:lpstr>Przygotowanie ucznia  do Konkursu Historii Polski  dla Juniorów dla Polonii  i Polaków za granicą </vt:lpstr>
      <vt:lpstr>Plan wystąpienia:</vt:lpstr>
      <vt:lpstr>https://wid.org.pl/olimpiada-historii-polski/</vt:lpstr>
      <vt:lpstr>Prezentacja programu PowerPoint</vt:lpstr>
      <vt:lpstr>JAK DOKONAĆ ZGŁOSZENIA</vt:lpstr>
      <vt:lpstr>I etap Konkursu    27 listopada 2022 r. eliminacje pisemne:  test (on-line) - uczestnik loguje się do systemu za pomocą indywidualnego klucza;  godz. ? </vt:lpstr>
      <vt:lpstr>I etap Konkursu    test (on-line)  - czas trwania - 90 minut;   - test składa się ze zróżnicowanych zadań zamkniętych i otwartych oraz z jednego zadania, którego wykonanie wymaga dłuższej wypowiedzi – rozprawki. Zadania testowe posiadają obudowę w postaci różnego typu materiałów źródłowych (teksty źródłowe, ikonografia, dane statystyczne, mapy itp.);  - uczestnik rozwiązuje test samodzielnie - bez udziału osób trzecich i korzystania z materiałów pomocniczych; system zapisuje opuszczenie zakładki/karty testu, dlatego sugerujemy, aby uczniowie na wszelki wypadek nie mieli otwartych innych kart/zakładek oraz uruchomionych programów, które mogłyby taki ruch wymusić (np. powiadomienia komunikatorów). </vt:lpstr>
      <vt:lpstr>Kwalifikacje do II etapu (finałowego)</vt:lpstr>
      <vt:lpstr>II etap Konkursu (eliminacje centralne)</vt:lpstr>
      <vt:lpstr>II etap Konkursu (eliminacje centralne)    luty-kwiecień 2023 r.    - test pisemny;  - odpowiedź ustna.  </vt:lpstr>
      <vt:lpstr>II etap Konkursu (eliminacje centralne)</vt:lpstr>
      <vt:lpstr>II etap Konkursu (eliminacje centralne)</vt:lpstr>
      <vt:lpstr>II etap Konkursu   ESEJ/PREZENTACJA   Uczestnik:  - przygotowuje pracę na jeden z podanych tematów;  - pracę będzie prezentował podczas odpowiedzi ustnej – czas prezentacji 15 minut;   wskazówki:  - dobrze, gdyby uczestnik przećwiczył czas prezentacji;  - praca powinna być sprawdzona pod względem błędów ortograficznych i faktograficznych; - praca nie powinna być zbyt przekrojowa; - praca powinna być samodzielna.    </vt:lpstr>
      <vt:lpstr>https://wid.org.pl/wp-content/uploads/Zakres-materialu-Konkurs-Historii-Polski-dla-POlonii-i-Polakow-za-granica-10-13.pdf</vt:lpstr>
      <vt:lpstr>POLECANE POMOCE DYDAKTYCZNE:      </vt:lpstr>
      <vt:lpstr>https://zpe.gov.pl/ksztalcenie-ogolne/szkola-podstawowa/historia?format=e-podrecznik</vt:lpstr>
      <vt:lpstr>https://zpe.gov.pl/ksztalcenie-ogolne/szkola-ponadpodstawowa/historia?format=e-podrecznik</vt:lpstr>
      <vt:lpstr>Dziękuję za uwagę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Przygotowanie ucznia  do Olimpiady Historii Polski</dc:title>
  <dc:creator>Barbara Krysztopa</dc:creator>
  <cp:lastModifiedBy>ABC ABC</cp:lastModifiedBy>
  <cp:revision>23</cp:revision>
  <dcterms:created xsi:type="dcterms:W3CDTF">2020-11-19T11:03:53Z</dcterms:created>
  <dcterms:modified xsi:type="dcterms:W3CDTF">2022-11-04T19:02:01Z</dcterms:modified>
</cp:coreProperties>
</file>