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7"/>
  </p:notesMasterIdLst>
  <p:handoutMasterIdLst>
    <p:handoutMasterId r:id="rId28"/>
  </p:handoutMasterIdLst>
  <p:sldIdLst>
    <p:sldId id="307" r:id="rId5"/>
    <p:sldId id="264" r:id="rId6"/>
    <p:sldId id="308" r:id="rId7"/>
    <p:sldId id="309" r:id="rId8"/>
    <p:sldId id="311" r:id="rId9"/>
    <p:sldId id="312" r:id="rId10"/>
    <p:sldId id="310" r:id="rId11"/>
    <p:sldId id="282" r:id="rId12"/>
    <p:sldId id="295" r:id="rId13"/>
    <p:sldId id="306" r:id="rId14"/>
    <p:sldId id="314" r:id="rId15"/>
    <p:sldId id="294" r:id="rId16"/>
    <p:sldId id="313" r:id="rId17"/>
    <p:sldId id="302" r:id="rId18"/>
    <p:sldId id="296" r:id="rId19"/>
    <p:sldId id="297" r:id="rId20"/>
    <p:sldId id="287" r:id="rId21"/>
    <p:sldId id="298" r:id="rId22"/>
    <p:sldId id="289" r:id="rId23"/>
    <p:sldId id="290" r:id="rId24"/>
    <p:sldId id="291" r:id="rId25"/>
    <p:sldId id="293" r:id="rId26"/>
  </p:sldIdLst>
  <p:sldSz cx="12188825" cy="6858000"/>
  <p:notesSz cx="6858000" cy="9144000"/>
  <p:defaultTextStyle>
    <a:defPPr rtl="0">
      <a:defRPr lang="pl-pl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9" pos="3839" userDrawn="1">
          <p15:clr>
            <a:srgbClr val="A4A3A4"/>
          </p15:clr>
        </p15:guide>
        <p15:guide id="10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58" autoAdjust="0"/>
    <p:restoredTop sz="94660"/>
  </p:normalViewPr>
  <p:slideViewPr>
    <p:cSldViewPr showGuides="1">
      <p:cViewPr varScale="1">
        <p:scale>
          <a:sx n="60" d="100"/>
          <a:sy n="60" d="100"/>
        </p:scale>
        <p:origin x="720" y="48"/>
      </p:cViewPr>
      <p:guideLst>
        <p:guide pos="3839"/>
        <p:guide orient="horz" pos="216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4116"/>
    </p:cViewPr>
  </p:sorterViewPr>
  <p:notesViewPr>
    <p:cSldViewPr>
      <p:cViewPr varScale="1">
        <p:scale>
          <a:sx n="90" d="100"/>
          <a:sy n="90" d="100"/>
        </p:scale>
        <p:origin x="3774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główek — symbol zastępcz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pl-PL" dirty="0">
              <a:solidFill>
                <a:schemeClr val="tx2"/>
              </a:solidFill>
            </a:endParaRPr>
          </a:p>
        </p:txBody>
      </p:sp>
      <p:sp>
        <p:nvSpPr>
          <p:cNvPr id="3" name="Data — symbol zastępczy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FC32FA36-3620-434D-A01B-CEE4CEAD66EA}" type="datetime1">
              <a:rPr lang="pl-PL" smtClean="0">
                <a:solidFill>
                  <a:schemeClr val="tx2"/>
                </a:solidFill>
              </a:rPr>
              <a:pPr algn="r" rtl="0"/>
              <a:t>04.11.2022</a:t>
            </a:fld>
            <a:endParaRPr lang="pl-PL" dirty="0">
              <a:solidFill>
                <a:schemeClr val="tx2"/>
              </a:solidFill>
            </a:endParaRPr>
          </a:p>
        </p:txBody>
      </p:sp>
      <p:sp>
        <p:nvSpPr>
          <p:cNvPr id="4" name="Stopka — symbol zastępczy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pl-PL" dirty="0">
              <a:solidFill>
                <a:schemeClr val="tx2"/>
              </a:solidFill>
            </a:endParaRPr>
          </a:p>
        </p:txBody>
      </p:sp>
      <p:sp>
        <p:nvSpPr>
          <p:cNvPr id="5" name="Numer slajdu — symbol zastępczy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CFD77566-CD65-4859-9FA1-43956DC85B8C}" type="slidenum">
              <a:rPr lang="pl-PL" smtClean="0">
                <a:solidFill>
                  <a:schemeClr val="tx2"/>
                </a:solidFill>
              </a:rPr>
              <a:pPr algn="r" rtl="0"/>
              <a:t>‹#›</a:t>
            </a:fld>
            <a:endParaRPr lang="pl-PL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798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główek — symbol zastępcz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>
                <a:solidFill>
                  <a:schemeClr val="tx2"/>
                </a:solidFill>
              </a:defRPr>
            </a:lvl1pPr>
          </a:lstStyle>
          <a:p>
            <a:pPr rtl="0"/>
            <a:endParaRPr lang="pl-PL" dirty="0"/>
          </a:p>
        </p:txBody>
      </p:sp>
      <p:sp>
        <p:nvSpPr>
          <p:cNvPr id="3" name="Data — symbol zastępczy 2"/>
          <p:cNvSpPr>
            <a:spLocks noGrp="1"/>
          </p:cNvSpPr>
          <p:nvPr>
            <p:ph type="dt" idx="1"/>
          </p:nvPr>
        </p:nvSpPr>
        <p:spPr>
          <a:xfrm>
            <a:off x="3848986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>
                <a:solidFill>
                  <a:schemeClr val="tx2"/>
                </a:solidFill>
              </a:defRPr>
            </a:lvl1pPr>
          </a:lstStyle>
          <a:p>
            <a:fld id="{2E06492E-F5E2-4F38-9BC7-A74B4417DA5B}" type="datetime1">
              <a:rPr lang="pl-PL" smtClean="0"/>
              <a:pPr/>
              <a:t>04.11.2022</a:t>
            </a:fld>
            <a:endParaRPr lang="pl-PL" dirty="0"/>
          </a:p>
        </p:txBody>
      </p:sp>
      <p:sp>
        <p:nvSpPr>
          <p:cNvPr id="4" name="Obraz slajdu — symbol zastępczy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pl-PL" dirty="0"/>
          </a:p>
        </p:txBody>
      </p:sp>
      <p:sp>
        <p:nvSpPr>
          <p:cNvPr id="5" name="Notatki — symbol zastępcz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l-PL" dirty="0"/>
              <a:t>Kliknij, aby edytować style wzorca tekstu</a:t>
            </a:r>
          </a:p>
          <a:p>
            <a:pPr lvl="1" rtl="0"/>
            <a:r>
              <a:rPr lang="pl-PL" dirty="0"/>
              <a:t>Drugi poziom</a:t>
            </a:r>
          </a:p>
          <a:p>
            <a:pPr lvl="2" rtl="0"/>
            <a:r>
              <a:rPr lang="pl-PL" dirty="0"/>
              <a:t>Trzeci poziom</a:t>
            </a:r>
          </a:p>
          <a:p>
            <a:pPr lvl="3" rtl="0"/>
            <a:r>
              <a:rPr lang="pl-PL" dirty="0"/>
              <a:t>Czwarty poziom</a:t>
            </a:r>
          </a:p>
          <a:p>
            <a:pPr lvl="4" rtl="0"/>
            <a:r>
              <a:rPr lang="pl-PL" dirty="0"/>
              <a:t>Piąty poziom</a:t>
            </a:r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>
                <a:solidFill>
                  <a:schemeClr val="tx2"/>
                </a:solidFill>
              </a:defRPr>
            </a:lvl1pPr>
          </a:lstStyle>
          <a:p>
            <a:pPr rtl="0"/>
            <a:endParaRPr lang="pl-PL" dirty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5"/>
          </p:nvPr>
        </p:nvSpPr>
        <p:spPr>
          <a:xfrm>
            <a:off x="3848986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>
                <a:solidFill>
                  <a:schemeClr val="tx2"/>
                </a:solidFill>
              </a:defRPr>
            </a:lvl1pPr>
          </a:lstStyle>
          <a:p>
            <a:fld id="{B8796F01-7154-41E0-B48B-A6921757531A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407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796F01-7154-41E0-B48B-A6921757531A}" type="slidenum">
              <a:rPr lang="pl-PL" smtClean="0"/>
              <a:pPr/>
              <a:t>10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321003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4672383" y="1498601"/>
            <a:ext cx="7008574" cy="3298825"/>
          </a:xfrm>
        </p:spPr>
        <p:txBody>
          <a:bodyPr rtlCol="0">
            <a:normAutofit/>
          </a:bodyPr>
          <a:lstStyle>
            <a:lvl1pPr algn="l" rtl="0">
              <a:lnSpc>
                <a:spcPct val="90000"/>
              </a:lnSpc>
              <a:defRPr sz="5400" cap="none" baseline="0"/>
            </a:lvl1pPr>
          </a:lstStyle>
          <a:p>
            <a:pPr rtl="0"/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4672383" y="4927600"/>
            <a:ext cx="7008574" cy="12446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609493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pl-PL"/>
              <a:t>Kliknij, aby edytować styl wzorca podtytułu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22770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Zawartość — symbol zastępczy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 baseline="0"/>
            </a:lvl7pPr>
            <a:lvl8pPr algn="l" rtl="0">
              <a:defRPr baseline="0"/>
            </a:lvl8pPr>
            <a:lvl9pPr algn="l" rtl="0">
              <a:defRPr baseline="0"/>
            </a:lvl9pPr>
          </a:lstStyle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-PL" dirty="0"/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CE03FD0-E9E9-4A38-95AA-1D6D46BCADCC}" type="datetime1">
              <a:rPr lang="pl-PL" smtClean="0"/>
              <a:pPr/>
              <a:t>04.11.2022</a:t>
            </a:fld>
            <a:endParaRPr lang="pl-PL" dirty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A60BA0E-20D0-4E7C-B286-26C960A6788F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6352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12589" y="4445000"/>
            <a:ext cx="7008574" cy="1930400"/>
          </a:xfrm>
        </p:spPr>
        <p:txBody>
          <a:bodyPr rtlCol="0" anchor="t">
            <a:normAutofit/>
          </a:bodyPr>
          <a:lstStyle>
            <a:lvl1pPr algn="l" rtl="0">
              <a:defRPr sz="5400" b="0" cap="none" baseline="0"/>
            </a:lvl1pPr>
          </a:lstStyle>
          <a:p>
            <a:pPr rtl="0"/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812589" y="3124200"/>
            <a:ext cx="7008574" cy="1296987"/>
          </a:xfrm>
        </p:spPr>
        <p:txBody>
          <a:bodyPr rtlCol="0" anchor="b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09493" indent="0" algn="l" rtl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l" rtl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41963402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Zawartość — symbol zastępczy 2"/>
          <p:cNvSpPr>
            <a:spLocks noGrp="1"/>
          </p:cNvSpPr>
          <p:nvPr>
            <p:ph sz="half" idx="1"/>
          </p:nvPr>
        </p:nvSpPr>
        <p:spPr>
          <a:xfrm>
            <a:off x="1117309" y="1701800"/>
            <a:ext cx="4977104" cy="44704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800"/>
            </a:lvl4pPr>
            <a:lvl5pPr marL="2011328" algn="l" rtl="0">
              <a:defRPr sz="1800"/>
            </a:lvl5pPr>
            <a:lvl6pPr marL="2011328" algn="l" rtl="0">
              <a:defRPr sz="1800"/>
            </a:lvl6pPr>
            <a:lvl7pPr marL="2011328" algn="l" rtl="0">
              <a:defRPr sz="1800"/>
            </a:lvl7pPr>
            <a:lvl8pPr marL="2011328" algn="l" rtl="0">
              <a:defRPr sz="1800"/>
            </a:lvl8pPr>
            <a:lvl9pPr marL="2011328" algn="l" rtl="0">
              <a:defRPr sz="1800"/>
            </a:lvl9pPr>
          </a:lstStyle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-PL" dirty="0"/>
          </a:p>
        </p:txBody>
      </p:sp>
      <p:sp>
        <p:nvSpPr>
          <p:cNvPr id="4" name="Zawartość — symbol zastępczy 3"/>
          <p:cNvSpPr>
            <a:spLocks noGrp="1"/>
          </p:cNvSpPr>
          <p:nvPr>
            <p:ph sz="half" idx="2"/>
          </p:nvPr>
        </p:nvSpPr>
        <p:spPr>
          <a:xfrm>
            <a:off x="6297559" y="1701800"/>
            <a:ext cx="4977104" cy="44704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800"/>
            </a:lvl4pPr>
            <a:lvl5pPr marL="2011328" algn="l" rtl="0">
              <a:defRPr sz="1800"/>
            </a:lvl5pPr>
            <a:lvl6pPr marL="2011328" algn="l" rtl="0">
              <a:defRPr sz="1800"/>
            </a:lvl6pPr>
            <a:lvl7pPr marL="2011328" algn="l" rtl="0">
              <a:defRPr sz="1800"/>
            </a:lvl7pPr>
            <a:lvl8pPr marL="2011328" algn="l" rtl="0">
              <a:defRPr sz="1800"/>
            </a:lvl8pPr>
            <a:lvl9pPr marL="2011328" algn="l" rtl="0">
              <a:defRPr sz="1800"/>
            </a:lvl9pPr>
          </a:lstStyle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-PL" dirty="0"/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AD1A223-247B-4560-820B-AD00E77A658B}" type="datetime1">
              <a:rPr lang="pl-PL" smtClean="0"/>
              <a:pPr/>
              <a:t>04.11.2022</a:t>
            </a:fld>
            <a:endParaRPr lang="pl-PL" dirty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89339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1121372" y="1608836"/>
            <a:ext cx="4973041" cy="512064"/>
          </a:xfrm>
        </p:spPr>
        <p:txBody>
          <a:bodyPr rtlCol="0" anchor="b">
            <a:noAutofit/>
          </a:bodyPr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609493" indent="0" algn="l" rtl="0">
              <a:buNone/>
              <a:defRPr sz="2700" b="1"/>
            </a:lvl2pPr>
            <a:lvl3pPr marL="1218987" indent="0" algn="l" rtl="0">
              <a:buNone/>
              <a:defRPr sz="2400" b="1"/>
            </a:lvl3pPr>
            <a:lvl4pPr marL="1828480" indent="0" algn="l" rtl="0">
              <a:buNone/>
              <a:defRPr sz="2100" b="1"/>
            </a:lvl4pPr>
            <a:lvl5pPr marL="2437973" indent="0" algn="l" rtl="0">
              <a:buNone/>
              <a:defRPr sz="2100" b="1"/>
            </a:lvl5pPr>
            <a:lvl6pPr marL="3047467" indent="0" algn="l" rtl="0">
              <a:buNone/>
              <a:defRPr sz="2100" b="1"/>
            </a:lvl6pPr>
            <a:lvl7pPr marL="3656960" indent="0" algn="l" rtl="0">
              <a:buNone/>
              <a:defRPr sz="2100" b="1"/>
            </a:lvl7pPr>
            <a:lvl8pPr marL="4266453" indent="0" algn="l" rtl="0">
              <a:buNone/>
              <a:defRPr sz="2100" b="1"/>
            </a:lvl8pPr>
            <a:lvl9pPr marL="4875947" indent="0" algn="l" rtl="0">
              <a:buNone/>
              <a:defRPr sz="2100" b="1"/>
            </a:lvl9pPr>
          </a:lstStyle>
          <a:p>
            <a:pPr lvl="0" rtl="0"/>
            <a:r>
              <a:rPr lang="pl-PL"/>
              <a:t>Kliknij, aby edytować style wzorca tekstu</a:t>
            </a:r>
          </a:p>
        </p:txBody>
      </p:sp>
      <p:sp>
        <p:nvSpPr>
          <p:cNvPr id="4" name="Zawartość — symbol zastępczy 3"/>
          <p:cNvSpPr>
            <a:spLocks noGrp="1"/>
          </p:cNvSpPr>
          <p:nvPr>
            <p:ph sz="half" idx="2"/>
          </p:nvPr>
        </p:nvSpPr>
        <p:spPr>
          <a:xfrm>
            <a:off x="1117309" y="2209800"/>
            <a:ext cx="4977104" cy="3962400"/>
          </a:xfrm>
        </p:spPr>
        <p:txBody>
          <a:bodyPr rtlCol="0">
            <a:normAutofit/>
          </a:bodyPr>
          <a:lstStyle>
            <a:lvl1pPr algn="l" rtl="0">
              <a:defRPr sz="2000"/>
            </a:lvl1pPr>
            <a:lvl2pPr algn="l" rtl="0">
              <a:defRPr sz="1800"/>
            </a:lvl2pPr>
            <a:lvl3pPr algn="l" rtl="0">
              <a:defRPr sz="1800"/>
            </a:lvl3pPr>
            <a:lvl4pPr algn="l" rtl="0">
              <a:defRPr sz="1800"/>
            </a:lvl4pPr>
            <a:lvl5pPr marL="2011328" algn="l" rtl="0">
              <a:defRPr sz="1800"/>
            </a:lvl5pPr>
            <a:lvl6pPr marL="2011328" algn="l" rtl="0">
              <a:defRPr sz="1800"/>
            </a:lvl6pPr>
            <a:lvl7pPr marL="2011328" algn="l" rtl="0">
              <a:defRPr sz="1800"/>
            </a:lvl7pPr>
            <a:lvl8pPr marL="2011328" algn="l" rtl="0">
              <a:defRPr sz="1800"/>
            </a:lvl8pPr>
            <a:lvl9pPr marL="2011328" algn="l" rtl="0">
              <a:defRPr sz="1800"/>
            </a:lvl9pPr>
          </a:lstStyle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-PL" dirty="0"/>
          </a:p>
        </p:txBody>
      </p:sp>
      <p:sp>
        <p:nvSpPr>
          <p:cNvPr id="5" name="Tekst — symbol zastępczy 4"/>
          <p:cNvSpPr>
            <a:spLocks noGrp="1"/>
          </p:cNvSpPr>
          <p:nvPr>
            <p:ph type="body" sz="quarter" idx="3"/>
          </p:nvPr>
        </p:nvSpPr>
        <p:spPr>
          <a:xfrm>
            <a:off x="6301622" y="1608836"/>
            <a:ext cx="4973041" cy="512064"/>
          </a:xfrm>
        </p:spPr>
        <p:txBody>
          <a:bodyPr rtlCol="0" anchor="b">
            <a:noAutofit/>
          </a:bodyPr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609493" indent="0" algn="l" rtl="0">
              <a:buNone/>
              <a:defRPr sz="2700" b="1"/>
            </a:lvl2pPr>
            <a:lvl3pPr marL="1218987" indent="0" algn="l" rtl="0">
              <a:buNone/>
              <a:defRPr sz="2400" b="1"/>
            </a:lvl3pPr>
            <a:lvl4pPr marL="1828480" indent="0" algn="l" rtl="0">
              <a:buNone/>
              <a:defRPr sz="2100" b="1"/>
            </a:lvl4pPr>
            <a:lvl5pPr marL="2437973" indent="0" algn="l" rtl="0">
              <a:buNone/>
              <a:defRPr sz="2100" b="1"/>
            </a:lvl5pPr>
            <a:lvl6pPr marL="3047467" indent="0" algn="l" rtl="0">
              <a:buNone/>
              <a:defRPr sz="2100" b="1"/>
            </a:lvl6pPr>
            <a:lvl7pPr marL="3656960" indent="0" algn="l" rtl="0">
              <a:buNone/>
              <a:defRPr sz="2100" b="1"/>
            </a:lvl7pPr>
            <a:lvl8pPr marL="4266453" indent="0" algn="l" rtl="0">
              <a:buNone/>
              <a:defRPr sz="2100" b="1"/>
            </a:lvl8pPr>
            <a:lvl9pPr marL="4875947" indent="0" algn="l" rtl="0">
              <a:buNone/>
              <a:defRPr sz="2100" b="1"/>
            </a:lvl9pPr>
          </a:lstStyle>
          <a:p>
            <a:pPr lvl="0" rtl="0"/>
            <a:r>
              <a:rPr lang="pl-PL"/>
              <a:t>Kliknij, aby edytować style wzorca tekstu</a:t>
            </a:r>
          </a:p>
        </p:txBody>
      </p:sp>
      <p:sp>
        <p:nvSpPr>
          <p:cNvPr id="6" name="Zawartość — symbol zastępczy 5"/>
          <p:cNvSpPr>
            <a:spLocks noGrp="1"/>
          </p:cNvSpPr>
          <p:nvPr>
            <p:ph sz="quarter" idx="4"/>
          </p:nvPr>
        </p:nvSpPr>
        <p:spPr>
          <a:xfrm>
            <a:off x="6297559" y="2209800"/>
            <a:ext cx="4977104" cy="3962400"/>
          </a:xfrm>
        </p:spPr>
        <p:txBody>
          <a:bodyPr rtlCol="0">
            <a:normAutofit/>
          </a:bodyPr>
          <a:lstStyle>
            <a:lvl1pPr algn="l" rtl="0">
              <a:defRPr sz="2000"/>
            </a:lvl1pPr>
            <a:lvl2pPr algn="l" rtl="0">
              <a:defRPr sz="1800"/>
            </a:lvl2pPr>
            <a:lvl3pPr algn="l" rtl="0">
              <a:defRPr sz="1800"/>
            </a:lvl3pPr>
            <a:lvl4pPr algn="l" rtl="0">
              <a:defRPr sz="1800"/>
            </a:lvl4pPr>
            <a:lvl5pPr marL="2011328" algn="l" rtl="0">
              <a:defRPr sz="1800"/>
            </a:lvl5pPr>
            <a:lvl6pPr marL="2011328" algn="l" rtl="0">
              <a:defRPr sz="1800"/>
            </a:lvl6pPr>
            <a:lvl7pPr marL="2011328" algn="l" rtl="0">
              <a:defRPr sz="1800"/>
            </a:lvl7pPr>
            <a:lvl8pPr marL="2011328" algn="l" rtl="0">
              <a:defRPr sz="1800"/>
            </a:lvl8pPr>
            <a:lvl9pPr marL="2011328" algn="l" rtl="0">
              <a:defRPr sz="1800"/>
            </a:lvl9pPr>
          </a:lstStyle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-PL" dirty="0"/>
          </a:p>
        </p:txBody>
      </p:sp>
      <p:sp>
        <p:nvSpPr>
          <p:cNvPr id="7" name="Data — symbol zastępczy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1445F1B2-D88D-4C10-9694-ECB9DF99997B}" type="datetime1">
              <a:rPr lang="pl-PL" smtClean="0"/>
              <a:pPr/>
              <a:t>04.11.2022</a:t>
            </a:fld>
            <a:endParaRPr lang="pl-PL" dirty="0"/>
          </a:p>
        </p:txBody>
      </p:sp>
      <p:sp>
        <p:nvSpPr>
          <p:cNvPr id="8" name="Stopka — symbol zastępczy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9" name="Numer slajdu — symbol zastępczy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5283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Data — symbol zastępczy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7A84F9F6-991D-4EEC-A022-7C0DB15D6704}" type="datetime1">
              <a:rPr lang="pl-PL" smtClean="0"/>
              <a:pPr/>
              <a:t>04.11.2022</a:t>
            </a:fld>
            <a:endParaRPr lang="pl-PL" dirty="0"/>
          </a:p>
        </p:txBody>
      </p:sp>
      <p:sp>
        <p:nvSpPr>
          <p:cNvPr id="4" name="Stopka — symbol zastępczy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5" name="Numer slajdu — symbol zastępczy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16763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a — symbol zastępczy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43C31FF3-9E3C-46A3-96EC-4FD09EF790CE}" type="datetime1">
              <a:rPr lang="pl-PL" smtClean="0"/>
              <a:pPr/>
              <a:t>04.11.2022</a:t>
            </a:fld>
            <a:endParaRPr lang="pl-PL" dirty="0"/>
          </a:p>
        </p:txBody>
      </p:sp>
      <p:sp>
        <p:nvSpPr>
          <p:cNvPr id="3" name="Stopka — symbol zastępczy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4" name="Numer slajdu — symbol zastępczy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68731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/>
        </p:nvSpPr>
        <p:spPr>
          <a:xfrm>
            <a:off x="3961368" y="0"/>
            <a:ext cx="7922736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04721" y="1701800"/>
            <a:ext cx="3351927" cy="2844800"/>
          </a:xfrm>
        </p:spPr>
        <p:txBody>
          <a:bodyPr rtlCol="0" anchor="b">
            <a:normAutofit/>
          </a:bodyPr>
          <a:lstStyle>
            <a:lvl1pPr algn="l" rtl="0">
              <a:defRPr sz="2000" b="1"/>
            </a:lvl1pPr>
          </a:lstStyle>
          <a:p>
            <a:pPr rtl="0"/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Zawartość — symbol zastępczy 2"/>
          <p:cNvSpPr>
            <a:spLocks noGrp="1"/>
          </p:cNvSpPr>
          <p:nvPr>
            <p:ph idx="1"/>
          </p:nvPr>
        </p:nvSpPr>
        <p:spPr>
          <a:xfrm>
            <a:off x="4469236" y="482600"/>
            <a:ext cx="6805427" cy="58928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800"/>
            </a:lvl4pPr>
            <a:lvl5pPr algn="l" rtl="0">
              <a:defRPr sz="1800"/>
            </a:lvl5pPr>
            <a:lvl6pPr algn="l" rtl="0">
              <a:defRPr sz="1800"/>
            </a:lvl6pPr>
            <a:lvl7pPr algn="l" rtl="0">
              <a:defRPr sz="1800"/>
            </a:lvl7pPr>
            <a:lvl8pPr algn="l" rtl="0">
              <a:defRPr sz="1800"/>
            </a:lvl8pPr>
            <a:lvl9pPr algn="l" rtl="0">
              <a:defRPr sz="1800"/>
            </a:lvl9pPr>
          </a:lstStyle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-PL" dirty="0"/>
          </a:p>
        </p:txBody>
      </p:sp>
      <p:sp>
        <p:nvSpPr>
          <p:cNvPr id="4" name="Tekst — symbol zastępczy 3"/>
          <p:cNvSpPr>
            <a:spLocks noGrp="1"/>
          </p:cNvSpPr>
          <p:nvPr>
            <p:ph type="body" sz="half" idx="2"/>
          </p:nvPr>
        </p:nvSpPr>
        <p:spPr>
          <a:xfrm>
            <a:off x="304721" y="4648200"/>
            <a:ext cx="3351927" cy="17272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200"/>
              </a:spcBef>
              <a:buNone/>
              <a:defRPr sz="1600"/>
            </a:lvl1pPr>
            <a:lvl2pPr marL="609493" indent="0" algn="l" rtl="0">
              <a:buNone/>
              <a:defRPr sz="1600"/>
            </a:lvl2pPr>
            <a:lvl3pPr marL="1218987" indent="0" algn="l" rtl="0">
              <a:buNone/>
              <a:defRPr sz="1300"/>
            </a:lvl3pPr>
            <a:lvl4pPr marL="1828480" indent="0" algn="l" rtl="0">
              <a:buNone/>
              <a:defRPr sz="1200"/>
            </a:lvl4pPr>
            <a:lvl5pPr marL="2437973" indent="0" algn="l" rtl="0">
              <a:buNone/>
              <a:defRPr sz="1200"/>
            </a:lvl5pPr>
            <a:lvl6pPr marL="3047467" indent="0" algn="l" rtl="0">
              <a:buNone/>
              <a:defRPr sz="1200"/>
            </a:lvl6pPr>
            <a:lvl7pPr marL="3656960" indent="0" algn="l" rtl="0">
              <a:buNone/>
              <a:defRPr sz="1200"/>
            </a:lvl7pPr>
            <a:lvl8pPr marL="4266453" indent="0" algn="l" rtl="0">
              <a:buNone/>
              <a:defRPr sz="1200"/>
            </a:lvl8pPr>
            <a:lvl9pPr marL="4875947" indent="0" algn="l" rtl="0">
              <a:buNone/>
              <a:defRPr sz="1200"/>
            </a:lvl9pPr>
          </a:lstStyle>
          <a:p>
            <a:pPr lvl="0" rtl="0"/>
            <a:r>
              <a:rPr lang="pl-PL"/>
              <a:t>Kliknij, aby edytować style wzorca tekstu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F8D47AF-3744-4E0E-B169-3FF31613F30F}" type="datetime1">
              <a:rPr lang="pl-PL" smtClean="0"/>
              <a:pPr/>
              <a:t>04.11.2022</a:t>
            </a:fld>
            <a:endParaRPr lang="pl-PL" dirty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DFBB78A-01B4-41F2-96B0-677A4A282832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6807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/>
        </p:nvSpPr>
        <p:spPr>
          <a:xfrm>
            <a:off x="2082258" y="0"/>
            <a:ext cx="802431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437765" y="4800600"/>
            <a:ext cx="7313295" cy="762000"/>
          </a:xfrm>
        </p:spPr>
        <p:txBody>
          <a:bodyPr rtlCol="0" anchor="b">
            <a:normAutofit/>
          </a:bodyPr>
          <a:lstStyle>
            <a:lvl1pPr algn="l" rtl="0">
              <a:defRPr sz="2000" b="1"/>
            </a:lvl1pPr>
          </a:lstStyle>
          <a:p>
            <a:pPr rtl="0"/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Obraz — symbol zastępczy 2"/>
          <p:cNvSpPr>
            <a:spLocks noGrp="1"/>
          </p:cNvSpPr>
          <p:nvPr>
            <p:ph type="pic" idx="1"/>
          </p:nvPr>
        </p:nvSpPr>
        <p:spPr>
          <a:xfrm>
            <a:off x="2437765" y="279401"/>
            <a:ext cx="7313295" cy="4448175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2800"/>
            </a:lvl1pPr>
            <a:lvl2pPr marL="609493" indent="0" algn="l" rtl="0">
              <a:buNone/>
              <a:defRPr sz="3700"/>
            </a:lvl2pPr>
            <a:lvl3pPr marL="1218987" indent="0" algn="l" rtl="0">
              <a:buNone/>
              <a:defRPr sz="3200"/>
            </a:lvl3pPr>
            <a:lvl4pPr marL="1828480" indent="0" algn="l" rtl="0">
              <a:buNone/>
              <a:defRPr sz="2700"/>
            </a:lvl4pPr>
            <a:lvl5pPr marL="2437973" indent="0" algn="l" rtl="0">
              <a:buNone/>
              <a:defRPr sz="2700"/>
            </a:lvl5pPr>
            <a:lvl6pPr marL="3047467" indent="0" algn="l" rtl="0">
              <a:buNone/>
              <a:defRPr sz="2700"/>
            </a:lvl6pPr>
            <a:lvl7pPr marL="3656960" indent="0" algn="l" rtl="0">
              <a:buNone/>
              <a:defRPr sz="2700"/>
            </a:lvl7pPr>
            <a:lvl8pPr marL="4266453" indent="0" algn="l" rtl="0">
              <a:buNone/>
              <a:defRPr sz="2700"/>
            </a:lvl8pPr>
            <a:lvl9pPr marL="4875947" indent="0" algn="l" rtl="0">
              <a:buNone/>
              <a:defRPr sz="2700"/>
            </a:lvl9pPr>
          </a:lstStyle>
          <a:p>
            <a:pPr rtl="0"/>
            <a:r>
              <a:rPr lang="pl-PL"/>
              <a:t>Kliknij ikonę, aby dodać obraz</a:t>
            </a:r>
            <a:endParaRPr lang="pl-PL" dirty="0"/>
          </a:p>
        </p:txBody>
      </p:sp>
      <p:sp>
        <p:nvSpPr>
          <p:cNvPr id="4" name="Tekst — symbol zastępczy 3"/>
          <p:cNvSpPr>
            <a:spLocks noGrp="1"/>
          </p:cNvSpPr>
          <p:nvPr>
            <p:ph type="body" sz="half" idx="2"/>
          </p:nvPr>
        </p:nvSpPr>
        <p:spPr>
          <a:xfrm>
            <a:off x="2437765" y="5562600"/>
            <a:ext cx="7313295" cy="8128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1600"/>
            </a:lvl1pPr>
            <a:lvl2pPr marL="609493" indent="0" algn="l" rtl="0">
              <a:buNone/>
              <a:defRPr sz="1600"/>
            </a:lvl2pPr>
            <a:lvl3pPr marL="1218987" indent="0" algn="l" rtl="0">
              <a:buNone/>
              <a:defRPr sz="1300"/>
            </a:lvl3pPr>
            <a:lvl4pPr marL="1828480" indent="0" algn="l" rtl="0">
              <a:buNone/>
              <a:defRPr sz="1200"/>
            </a:lvl4pPr>
            <a:lvl5pPr marL="2437973" indent="0" algn="l" rtl="0">
              <a:buNone/>
              <a:defRPr sz="1200"/>
            </a:lvl5pPr>
            <a:lvl6pPr marL="3047467" indent="0" algn="l" rtl="0">
              <a:buNone/>
              <a:defRPr sz="1200"/>
            </a:lvl6pPr>
            <a:lvl7pPr marL="3656960" indent="0" algn="l" rtl="0">
              <a:buNone/>
              <a:defRPr sz="1200"/>
            </a:lvl7pPr>
            <a:lvl8pPr marL="4266453" indent="0" algn="l" rtl="0">
              <a:buNone/>
              <a:defRPr sz="1200"/>
            </a:lvl8pPr>
            <a:lvl9pPr marL="4875947" indent="0" algn="l" rtl="0">
              <a:buNone/>
              <a:defRPr sz="1200"/>
            </a:lvl9pPr>
          </a:lstStyle>
          <a:p>
            <a:pPr lvl="0" rtl="0"/>
            <a:r>
              <a:rPr lang="pl-PL"/>
              <a:t>Kliknij, aby edytować style wzorca tekstu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B896BE86-4849-47C7-9AC4-B6B000B74C1B}" type="datetime1">
              <a:rPr lang="pl-PL" smtClean="0"/>
              <a:pPr/>
              <a:t>04.11.2022</a:t>
            </a:fld>
            <a:endParaRPr lang="pl-PL" dirty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DFBB78A-01B4-41F2-96B0-677A4A282832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2133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Tekst pionowy — symbol zastępczy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-PL" dirty="0"/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BEEEA563-4D76-404F-84CC-C84AFD15DD1B}" type="datetime1">
              <a:rPr lang="pl-PL" smtClean="0"/>
              <a:pPr/>
              <a:t>04.11.2022</a:t>
            </a:fld>
            <a:endParaRPr lang="pl-PL" dirty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91C5AD9-787D-40FA-8A4D-16A055B9AF81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1043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9852633" y="274638"/>
            <a:ext cx="1422030" cy="5897561"/>
          </a:xfrm>
        </p:spPr>
        <p:txBody>
          <a:bodyPr vert="eaVert" rtlCol="0"/>
          <a:lstStyle>
            <a:lvl1pPr rtl="0">
              <a:defRPr/>
            </a:lvl1pPr>
          </a:lstStyle>
          <a:p>
            <a:pPr rtl="0"/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Tekst pionowy — symbol zastępczy 2"/>
          <p:cNvSpPr>
            <a:spLocks noGrp="1"/>
          </p:cNvSpPr>
          <p:nvPr>
            <p:ph type="body" orient="vert" idx="1"/>
          </p:nvPr>
        </p:nvSpPr>
        <p:spPr>
          <a:xfrm>
            <a:off x="1117309" y="274638"/>
            <a:ext cx="8532178" cy="5897561"/>
          </a:xfrm>
        </p:spPr>
        <p:txBody>
          <a:bodyPr vert="eaVert" rtlCol="0"/>
          <a:lstStyle/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-PL" dirty="0"/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62AC4B97-89ED-471A-88D6-FAF6EAC15760}" type="datetime1">
              <a:rPr lang="pl-PL" smtClean="0"/>
              <a:pPr/>
              <a:t>04.11.2022</a:t>
            </a:fld>
            <a:endParaRPr lang="pl-PL" dirty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91C5AD9-787D-40FA-8A4D-16A055B9AF81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5071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/>
          <p:cNvSpPr/>
          <p:nvPr/>
        </p:nvSpPr>
        <p:spPr>
          <a:xfrm>
            <a:off x="304721" y="0"/>
            <a:ext cx="11579384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pl-PL" dirty="0"/>
          </a:p>
        </p:txBody>
      </p:sp>
      <p:sp>
        <p:nvSpPr>
          <p:cNvPr id="2" name="Tytuł — symbol zastępczy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pPr rtl="0"/>
            <a:r>
              <a:rPr lang="pl-PL" dirty="0"/>
              <a:t>Kliknij, aby edytować styl</a:t>
            </a:r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1117309" y="1701800"/>
            <a:ext cx="10157354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 rtl="0"/>
            <a:r>
              <a:rPr lang="pl-PL" dirty="0"/>
              <a:t>Kliknij, aby edytować style wzorca tekstu</a:t>
            </a:r>
          </a:p>
          <a:p>
            <a:pPr lvl="1" rtl="0"/>
            <a:r>
              <a:rPr lang="pl-PL" dirty="0"/>
              <a:t>Drugi poziom</a:t>
            </a:r>
          </a:p>
          <a:p>
            <a:pPr lvl="2" rtl="0"/>
            <a:r>
              <a:rPr lang="pl-PL" dirty="0"/>
              <a:t>Trzeci poziom</a:t>
            </a:r>
          </a:p>
          <a:p>
            <a:pPr lvl="3" rtl="0"/>
            <a:r>
              <a:rPr lang="pl-PL" dirty="0"/>
              <a:t>Czwarty poziom</a:t>
            </a:r>
          </a:p>
          <a:p>
            <a:pPr lvl="4" rtl="0"/>
            <a:r>
              <a:rPr lang="pl-PL" dirty="0"/>
              <a:t>Piąty poziom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2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 rtl="0">
              <a:defRPr sz="12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fld id="{A51D1100-2A2B-45EA-9B56-B9BD7ED09712}" type="datetime1">
              <a:rPr lang="pl-PL" smtClean="0"/>
              <a:pPr/>
              <a:t>04.11.2022</a:t>
            </a:fld>
            <a:endParaRPr lang="pl-PL" dirty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3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 rtl="0">
              <a:defRPr sz="12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endParaRPr lang="pl-PL" dirty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4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 rtl="0">
              <a:defRPr sz="12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fld id="{EB37DED6-D4C7-42EE-AB49-D2E39E64FDE4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4404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9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5" r:id="rId8"/>
    <p:sldLayoutId id="2147483676" r:id="rId9"/>
    <p:sldLayoutId id="2147483677" r:id="rId10"/>
    <p:sldLayoutId id="2147483678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1218987" rtl="0" eaLnBrk="1" latinLnBrk="0" hangingPunct="1">
        <a:lnSpc>
          <a:spcPct val="85000"/>
        </a:lnSpc>
        <a:spcBef>
          <a:spcPct val="0"/>
        </a:spcBef>
        <a:buNone/>
        <a:tabLst/>
        <a:defRPr sz="4400" kern="1200" cap="none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5000"/>
        </a:lnSpc>
        <a:spcBef>
          <a:spcPts val="1866"/>
        </a:spcBef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1392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58037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84683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11328" indent="-304747" algn="l" defTabSz="1218987" rtl="0" eaLnBrk="1" latinLnBrk="0" hangingPunct="1">
        <a:lnSpc>
          <a:spcPct val="95000"/>
        </a:lnSpc>
        <a:spcBef>
          <a:spcPts val="1066"/>
        </a:spcBef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437973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86461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91264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78859" indent="-304747" algn="l" defTabSz="1218987" rtl="0" eaLnBrk="1" latinLnBrk="0" hangingPunct="1">
        <a:lnSpc>
          <a:spcPct val="95000"/>
        </a:lnSpc>
        <a:spcBef>
          <a:spcPts val="1066"/>
        </a:spcBef>
        <a:buSzPct val="9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id.org.pl/olimpiada-historii-polski/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zpe.gov.pl/ksztalcenie-ogolne/szkola-ponadpodstawowa/historia?format=e-podrecznik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polskieradio24.pl/321/6715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przystanekhistoria.pl/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1A60616-FC4A-4A80-7EBA-5F6CBE79E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65D6083-330F-8F9E-B484-AC4AE763B0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A128CA00-A347-448D-38A4-9AD0EAF661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54501"/>
            <a:ext cx="12188825" cy="6748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408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4006180" y="1556793"/>
            <a:ext cx="8029304" cy="2520280"/>
          </a:xfrm>
        </p:spPr>
        <p:txBody>
          <a:bodyPr rtlCol="0">
            <a:normAutofit/>
          </a:bodyPr>
          <a:lstStyle/>
          <a:p>
            <a:pPr rtl="0"/>
            <a:r>
              <a:rPr lang="pl-PL" sz="4400" b="1" dirty="0"/>
              <a:t>Przygotowanie ucznia </a:t>
            </a:r>
            <a:br>
              <a:rPr lang="pl-PL" sz="4400" b="1" dirty="0"/>
            </a:br>
            <a:r>
              <a:rPr lang="pl-PL" sz="4400" b="1" dirty="0"/>
              <a:t>do Olimpiady Historii Polski 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3997842" y="5103628"/>
            <a:ext cx="7929218" cy="1298164"/>
          </a:xfrm>
        </p:spPr>
        <p:txBody>
          <a:bodyPr rtlCol="0">
            <a:normAutofit fontScale="85000" lnSpcReduction="20000"/>
          </a:bodyPr>
          <a:lstStyle/>
          <a:p>
            <a:pPr rtl="0"/>
            <a:r>
              <a:rPr lang="pl-PL" dirty="0"/>
              <a:t>Dr hab. Barbara Krysztopa-</a:t>
            </a:r>
            <a:r>
              <a:rPr lang="pl-PL" dirty="0" err="1"/>
              <a:t>Czupryńska</a:t>
            </a:r>
            <a:endParaRPr lang="pl-PL" dirty="0"/>
          </a:p>
          <a:p>
            <a:pPr rtl="0"/>
            <a:endParaRPr lang="pl-PL" dirty="0"/>
          </a:p>
          <a:p>
            <a:pPr rtl="0"/>
            <a:r>
              <a:rPr lang="pl-PL" dirty="0"/>
              <a:t>Instytut Historii </a:t>
            </a:r>
          </a:p>
          <a:p>
            <a:pPr rtl="0"/>
            <a:r>
              <a:rPr lang="pl-PL" dirty="0"/>
              <a:t>Uniwersytetu Warmińsko-Mazurskiego w Olsztynie</a:t>
            </a:r>
          </a:p>
        </p:txBody>
      </p:sp>
    </p:spTree>
    <p:extLst>
      <p:ext uri="{BB962C8B-B14F-4D97-AF65-F5344CB8AC3E}">
        <p14:creationId xmlns:p14="http://schemas.microsoft.com/office/powerpoint/2010/main" val="3650340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D8453D5-5FDB-6AC2-1BD8-097ADC941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000" dirty="0"/>
              <a:t>Plan wystąpienia: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F9AEF4D-CE73-BEC3-C6F4-9C00604DD5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7309" y="1844824"/>
            <a:ext cx="10157354" cy="447040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pl-PL" sz="3200" dirty="0"/>
              <a:t>Strona Olimpiady Historii Polski.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3200" dirty="0"/>
              <a:t>Harmonogram VII Olimpiady Historii Polski.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3200" dirty="0"/>
              <a:t>Regulamin.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3200" dirty="0"/>
              <a:t>Zakres materiału.</a:t>
            </a:r>
          </a:p>
          <a:p>
            <a:pPr marL="457200" indent="-457200">
              <a:buFont typeface="+mj-lt"/>
              <a:buAutoNum type="arabicPeriod"/>
            </a:pPr>
            <a:r>
              <a:rPr lang="pl-PL" sz="3200" dirty="0"/>
              <a:t>Pytania.</a:t>
            </a:r>
          </a:p>
        </p:txBody>
      </p:sp>
    </p:spTree>
    <p:extLst>
      <p:ext uri="{BB962C8B-B14F-4D97-AF65-F5344CB8AC3E}">
        <p14:creationId xmlns:p14="http://schemas.microsoft.com/office/powerpoint/2010/main" val="3947348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02989D94-FF6C-E179-1FD9-CA07D2A20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5860" y="2348880"/>
            <a:ext cx="10157354" cy="1397000"/>
          </a:xfrm>
        </p:spPr>
        <p:txBody>
          <a:bodyPr/>
          <a:lstStyle/>
          <a:p>
            <a:r>
              <a:rPr lang="pl-PL" sz="4400" dirty="0">
                <a:hlinkClick r:id="rId2"/>
              </a:rPr>
              <a:t>https://wid.org.pl/olimpiada-historii-polski/</a:t>
            </a:r>
            <a:endParaRPr lang="pl-PL" dirty="0">
              <a:hlinkClick r:id="rId2"/>
            </a:endParaRPr>
          </a:p>
        </p:txBody>
      </p:sp>
    </p:spTree>
    <p:extLst>
      <p:ext uri="{BB962C8B-B14F-4D97-AF65-F5344CB8AC3E}">
        <p14:creationId xmlns:p14="http://schemas.microsoft.com/office/powerpoint/2010/main" val="1093345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AB6CC0-75BE-CD41-A01B-9B77C8AEC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F4B8AA78-43D6-B338-9A0E-5598309D0F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4255" y="0"/>
            <a:ext cx="65803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377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88A721CA-E202-F9FF-AC0B-1E07BFA24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309" y="0"/>
            <a:ext cx="10157354" cy="1397000"/>
          </a:xfrm>
        </p:spPr>
        <p:txBody>
          <a:bodyPr/>
          <a:lstStyle/>
          <a:p>
            <a:endParaRPr lang="en-US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25534147-F6E7-5DDE-137A-0F886C68D3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083" y="1077058"/>
            <a:ext cx="11334657" cy="470388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77012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83B8B0B-DB42-2F69-D9EE-2DBC96943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BCA5FBEB-51A4-7EDC-35CC-AF3774EF51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54501"/>
            <a:ext cx="12188825" cy="6748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225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A5185E72-4819-4423-AB4D-1829C5DA8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788" y="2492896"/>
            <a:ext cx="10877434" cy="3020144"/>
          </a:xfrm>
        </p:spPr>
        <p:txBody>
          <a:bodyPr>
            <a:normAutofit fontScale="90000"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pl-PL" b="1" dirty="0"/>
              <a:t>I etap Olimpiady </a:t>
            </a:r>
            <a:br>
              <a:rPr lang="pl-PL" b="1" dirty="0"/>
            </a:br>
            <a:r>
              <a:rPr lang="pl-PL" dirty="0"/>
              <a:t> </a:t>
            </a:r>
            <a:br>
              <a:rPr lang="pl-PL" dirty="0"/>
            </a:br>
            <a:r>
              <a:rPr lang="pl-PL" b="1" dirty="0">
                <a:effectLst/>
                <a:latin typeface="Arial" panose="020B0604020202020204" pitchFamily="34" charset="0"/>
              </a:rPr>
              <a:t>27 listopada 2022 r</a:t>
            </a:r>
            <a:r>
              <a:rPr lang="pl-PL" b="1" dirty="0"/>
              <a:t>.</a:t>
            </a:r>
            <a:r>
              <a:rPr lang="pl-PL" dirty="0"/>
              <a:t> eliminacje pisemne:</a:t>
            </a:r>
            <a:br>
              <a:rPr lang="pl-PL" dirty="0"/>
            </a:br>
            <a:br>
              <a:rPr lang="pl-PL" dirty="0"/>
            </a:br>
            <a:r>
              <a:rPr lang="pl-PL" dirty="0"/>
              <a:t>test wyboru (on-line)</a:t>
            </a:r>
            <a:br>
              <a:rPr lang="pl-PL" dirty="0"/>
            </a:br>
            <a:br>
              <a:rPr lang="pl-PL" dirty="0"/>
            </a:br>
            <a:r>
              <a:rPr lang="pl-PL" b="1" dirty="0"/>
              <a:t>godz. ?</a:t>
            </a:r>
            <a:br>
              <a:rPr lang="pl-PL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301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A5185E72-4819-4423-AB4D-1829C5DA8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804" y="1484784"/>
            <a:ext cx="10877434" cy="4604320"/>
          </a:xfrm>
        </p:spPr>
        <p:txBody>
          <a:bodyPr>
            <a:normAutofit fontScale="90000"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pl-PL" b="1" dirty="0"/>
              <a:t>I etap Olimpiady </a:t>
            </a:r>
            <a:br>
              <a:rPr lang="pl-PL" b="1" dirty="0"/>
            </a:br>
            <a:r>
              <a:rPr lang="pl-PL" dirty="0"/>
              <a:t> </a:t>
            </a:r>
            <a:br>
              <a:rPr lang="pl-PL" dirty="0"/>
            </a:br>
            <a:r>
              <a:rPr lang="pl-PL" dirty="0">
                <a:solidFill>
                  <a:schemeClr val="tx1">
                    <a:lumMod val="40000"/>
                    <a:lumOff val="60000"/>
                  </a:schemeClr>
                </a:solidFill>
              </a:rPr>
              <a:t>test wyboru (on-line)</a:t>
            </a:r>
            <a:br>
              <a:rPr lang="pl-PL" dirty="0">
                <a:solidFill>
                  <a:schemeClr val="tx1">
                    <a:lumMod val="40000"/>
                    <a:lumOff val="60000"/>
                  </a:schemeClr>
                </a:solidFill>
              </a:rPr>
            </a:br>
            <a:br>
              <a:rPr lang="pl-PL" sz="2000" dirty="0"/>
            </a:br>
            <a:r>
              <a:rPr lang="pl-PL" sz="2200" dirty="0"/>
              <a:t>- czas trwania - 90 minut; </a:t>
            </a:r>
            <a:br>
              <a:rPr lang="pl-PL" sz="2200" dirty="0"/>
            </a:br>
            <a:br>
              <a:rPr lang="pl-PL" sz="2200" dirty="0"/>
            </a:br>
            <a:r>
              <a:rPr lang="pl-PL" sz="2200" dirty="0"/>
              <a:t>- pytania są zamknięte - jednego i wielokrotnego wyboru;</a:t>
            </a:r>
            <a:br>
              <a:rPr lang="pl-PL" sz="2200" dirty="0"/>
            </a:br>
            <a:br>
              <a:rPr lang="pl-PL" sz="2200" dirty="0"/>
            </a:br>
            <a:r>
              <a:rPr lang="pl-PL" sz="2200" dirty="0"/>
              <a:t>- uczestnik loguje się do systemu za pomocą indywidualnego klucza;</a:t>
            </a:r>
            <a:br>
              <a:rPr lang="pl-PL" sz="2200" dirty="0"/>
            </a:br>
            <a:br>
              <a:rPr lang="pl-PL" sz="2200" dirty="0"/>
            </a:br>
            <a:r>
              <a:rPr lang="pl-PL" sz="2200" dirty="0"/>
              <a:t>- uczestnik rozwiązuje test samodzielnie - bez udziału osób trzecich i korzystania z materiałów pomocniczych; system zapisuje opuszczenie zakładki/karty testu, dlatego sugerujemy, aby uczniowie na wszelki wypadek nie mieli otwartych innych kart/zakładek oraz uruchomionych programów, które mogłyby taki ruch wymusić (np. powiadomienia komunikatorów);</a:t>
            </a:r>
            <a:br>
              <a:rPr lang="pl-PL" sz="2200" dirty="0"/>
            </a:b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765626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309E55B-9B89-450C-A967-5ABDA12A1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894" y="548680"/>
            <a:ext cx="10157354" cy="1397000"/>
          </a:xfrm>
        </p:spPr>
        <p:txBody>
          <a:bodyPr>
            <a:norm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pl-PL" sz="4000" b="1" dirty="0"/>
              <a:t>Kwalifikacje do II etapu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50919AB-F031-4543-9B67-8C9E3CF5C6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7309" y="2492896"/>
            <a:ext cx="8793527" cy="352839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pl-PL" sz="3200" dirty="0">
                <a:effectLst/>
              </a:rPr>
              <a:t> Do II etapu kwalifikowane są osoby, które z pracy pisemnej na I etapie uzyskały co najmniej ocenę dobrą, bardzo dobrą lub celującą – </a:t>
            </a:r>
            <a:r>
              <a:rPr lang="pl-PL" sz="3200" b="1" dirty="0">
                <a:effectLst/>
              </a:rPr>
              <a:t>minimum 26 punktów</a:t>
            </a:r>
            <a:r>
              <a:rPr lang="pl-PL" sz="3200" dirty="0">
                <a:effectLst/>
              </a:rPr>
              <a:t>.</a:t>
            </a:r>
            <a:endParaRPr lang="pl-PL" sz="3200" dirty="0"/>
          </a:p>
        </p:txBody>
      </p:sp>
    </p:spTree>
    <p:extLst>
      <p:ext uri="{BB962C8B-B14F-4D97-AF65-F5344CB8AC3E}">
        <p14:creationId xmlns:p14="http://schemas.microsoft.com/office/powerpoint/2010/main" val="2548375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1F02C40-BE81-C66B-23DD-8D094DD8D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309" y="76200"/>
            <a:ext cx="10377704" cy="1397000"/>
          </a:xfrm>
        </p:spPr>
        <p:txBody>
          <a:bodyPr>
            <a:normAutofit/>
          </a:bodyPr>
          <a:lstStyle/>
          <a:p>
            <a:r>
              <a:rPr lang="pl-PL" sz="4000" b="1" dirty="0"/>
              <a:t>II etap Olimpiady (eliminacje okręgowe)</a:t>
            </a:r>
            <a:endParaRPr lang="pl-PL" sz="40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3A03DC5-043D-A328-76DE-213D5F94C8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9836" y="1772816"/>
            <a:ext cx="11089232" cy="4470400"/>
          </a:xfrm>
        </p:spPr>
        <p:txBody>
          <a:bodyPr>
            <a:normAutofit/>
          </a:bodyPr>
          <a:lstStyle/>
          <a:p>
            <a:r>
              <a:rPr lang="pl-PL" sz="3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Termin przesłania prac pisemnych II etapu Olimpiady </a:t>
            </a:r>
          </a:p>
          <a:p>
            <a:pPr marL="0" indent="0">
              <a:buNone/>
            </a:pPr>
            <a:r>
              <a:rPr lang="pl-PL" sz="3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– do 20 lutego 2023 r.</a:t>
            </a:r>
          </a:p>
          <a:p>
            <a:r>
              <a:rPr lang="pl-PL" sz="3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Eliminacje pisemne i ustne II etapu Olimpiady</a:t>
            </a:r>
          </a:p>
          <a:p>
            <a:pPr marL="0" indent="0">
              <a:buNone/>
            </a:pPr>
            <a:r>
              <a:rPr lang="pl-PL" sz="3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– luty–kwiecień 2023 r. </a:t>
            </a:r>
          </a:p>
          <a:p>
            <a:r>
              <a:rPr lang="pl-PL" sz="3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Opublikowanie wyników II etapu Olimpiady </a:t>
            </a:r>
          </a:p>
          <a:p>
            <a:pPr marL="0" indent="0">
              <a:buNone/>
            </a:pPr>
            <a:r>
              <a:rPr lang="pl-PL" sz="3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– do 25 kwietnia 2023 r. </a:t>
            </a:r>
          </a:p>
          <a:p>
            <a:endParaRPr lang="pl-PL" sz="3200" dirty="0"/>
          </a:p>
        </p:txBody>
      </p:sp>
    </p:spTree>
    <p:extLst>
      <p:ext uri="{BB962C8B-B14F-4D97-AF65-F5344CB8AC3E}">
        <p14:creationId xmlns:p14="http://schemas.microsoft.com/office/powerpoint/2010/main" val="2507576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A5185E72-4819-4423-AB4D-1829C5DA8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812" y="476672"/>
            <a:ext cx="11233248" cy="5685271"/>
          </a:xfrm>
        </p:spPr>
        <p:txBody>
          <a:bodyPr>
            <a:normAutofit/>
          </a:bodyPr>
          <a:lstStyle/>
          <a:p>
            <a:pPr marL="571500" indent="-571500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pl-PL" sz="4000" b="1" dirty="0"/>
              <a:t>II etap Olimpiady </a:t>
            </a:r>
            <a:br>
              <a:rPr lang="pl-PL" sz="3200" b="1" dirty="0"/>
            </a:br>
            <a:r>
              <a:rPr lang="pl-PL" sz="3200" dirty="0"/>
              <a:t> </a:t>
            </a:r>
            <a:br>
              <a:rPr lang="pl-PL" sz="3200" dirty="0"/>
            </a:br>
            <a:r>
              <a:rPr lang="pl-PL" sz="3200" dirty="0"/>
              <a:t>Uczestnik wybiera jedną z podanych epok, z jej zakresu:</a:t>
            </a:r>
            <a:br>
              <a:rPr lang="pl-PL" sz="3200" dirty="0"/>
            </a:br>
            <a:br>
              <a:rPr lang="pl-PL" sz="3200" dirty="0"/>
            </a:br>
            <a:r>
              <a:rPr lang="pl-PL" sz="3200" dirty="0"/>
              <a:t>- przygotuje pracę pisemną (prezentację lub esej), </a:t>
            </a:r>
            <a:br>
              <a:rPr lang="pl-PL" sz="3200" dirty="0"/>
            </a:br>
            <a:r>
              <a:rPr lang="pl-PL" sz="3200" dirty="0"/>
              <a:t>- wybiera 2 lektury, </a:t>
            </a:r>
            <a:br>
              <a:rPr lang="pl-PL" sz="3200" dirty="0"/>
            </a:br>
            <a:r>
              <a:rPr lang="pl-PL" sz="3200" dirty="0"/>
              <a:t>- odpowiada na pytanie szczegółowe. </a:t>
            </a:r>
            <a:br>
              <a:rPr lang="pl-PL" sz="3200" dirty="0"/>
            </a:br>
            <a:br>
              <a:rPr lang="pl-PL" sz="3200" dirty="0"/>
            </a:b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530027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A5185E72-4819-4423-AB4D-1829C5DA8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804" y="620689"/>
            <a:ext cx="11233248" cy="5616624"/>
          </a:xfrm>
        </p:spPr>
        <p:txBody>
          <a:bodyPr>
            <a:normAutofit fontScale="90000"/>
          </a:bodyPr>
          <a:lstStyle/>
          <a:p>
            <a:pPr marL="571500" indent="-571500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pl-PL" b="1" dirty="0"/>
              <a:t>II etap Olimpiady (eliminacje okręgowe)  </a:t>
            </a:r>
            <a:br>
              <a:rPr lang="pl-PL" b="1" dirty="0"/>
            </a:br>
            <a:r>
              <a:rPr lang="pl-PL" dirty="0"/>
              <a:t> </a:t>
            </a:r>
            <a:br>
              <a:rPr lang="pl-PL" dirty="0"/>
            </a:br>
            <a:r>
              <a:rPr lang="pl-PL" b="1" dirty="0"/>
              <a:t>L</a:t>
            </a:r>
            <a:r>
              <a:rPr lang="pl-PL" sz="3600" b="1" dirty="0">
                <a:effectLst/>
                <a:latin typeface="Arial" panose="020B0604020202020204" pitchFamily="34" charset="0"/>
              </a:rPr>
              <a:t>uty-kwiecień 2023 r</a:t>
            </a:r>
            <a:r>
              <a:rPr lang="pl-PL" sz="3600" b="1" dirty="0"/>
              <a:t>.</a:t>
            </a:r>
            <a:r>
              <a:rPr lang="pl-PL" sz="3600" dirty="0"/>
              <a:t> eliminacje ustne:</a:t>
            </a:r>
            <a:br>
              <a:rPr lang="pl-PL" sz="3600" dirty="0"/>
            </a:br>
            <a:br>
              <a:rPr lang="pl-PL" sz="3600" dirty="0"/>
            </a:br>
            <a:r>
              <a:rPr lang="pl-PL" sz="3600" dirty="0"/>
              <a:t>- przedstawienie eseju/prezentacji;</a:t>
            </a:r>
            <a:br>
              <a:rPr lang="pl-PL" sz="3600" dirty="0"/>
            </a:br>
            <a:r>
              <a:rPr lang="pl-PL" sz="3600" dirty="0"/>
              <a:t>- odpowiedź na 3 pytania: </a:t>
            </a:r>
            <a:br>
              <a:rPr lang="pl-PL" sz="3600" dirty="0"/>
            </a:br>
            <a:r>
              <a:rPr lang="pl-PL" sz="3600" dirty="0"/>
              <a:t>	1 – ogólna historia Polski,</a:t>
            </a:r>
            <a:br>
              <a:rPr lang="pl-PL" sz="3600" dirty="0"/>
            </a:br>
            <a:r>
              <a:rPr lang="pl-PL" sz="3600" dirty="0"/>
              <a:t>	2 – wybrana epoka,</a:t>
            </a:r>
            <a:br>
              <a:rPr lang="pl-PL" sz="3600" dirty="0"/>
            </a:br>
            <a:r>
              <a:rPr lang="pl-PL" sz="3600" dirty="0"/>
              <a:t>	3 – lektura (jedna z dwóch wybranych). </a:t>
            </a:r>
            <a:br>
              <a:rPr lang="pl-PL" sz="3600" dirty="0"/>
            </a:b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214646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AECB958-233A-4E4B-84F7-DF4040C7C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pl-PL" b="1" dirty="0"/>
              <a:t>Epoki do wyboru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42BF3EA-5F77-4212-A7FD-4F45BCB788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7309" y="1701800"/>
            <a:ext cx="10449712" cy="4470400"/>
          </a:xfrm>
        </p:spPr>
        <p:txBody>
          <a:bodyPr>
            <a:normAutofit fontScale="85000" lnSpcReduction="20000"/>
          </a:bodyPr>
          <a:lstStyle/>
          <a:p>
            <a:r>
              <a:rPr lang="pl-PL" sz="4000" dirty="0">
                <a:ea typeface="Times New Roman" panose="02020603050405020304" pitchFamily="18" charset="0"/>
              </a:rPr>
              <a:t>ś</a:t>
            </a:r>
            <a:r>
              <a:rPr lang="pl-PL" sz="4000" dirty="0">
                <a:effectLst/>
                <a:ea typeface="Times New Roman" panose="02020603050405020304" pitchFamily="18" charset="0"/>
              </a:rPr>
              <a:t>redniowiecze,</a:t>
            </a:r>
          </a:p>
          <a:p>
            <a:r>
              <a:rPr lang="pl-PL" sz="4000" dirty="0"/>
              <a:t>nowożytność (1492-1795),</a:t>
            </a:r>
          </a:p>
          <a:p>
            <a:r>
              <a:rPr lang="pl-PL" sz="4000" dirty="0"/>
              <a:t>dzieje narodu polskiego i ziem byłej Rzeczypospolitej Obojga Narodów (1795-1918),</a:t>
            </a:r>
          </a:p>
          <a:p>
            <a:r>
              <a:rPr lang="pl-PL" sz="4000" dirty="0"/>
              <a:t>historia dwudziestolecia międzywojennego i II wojny światowej – lata 1918-1945,</a:t>
            </a:r>
          </a:p>
          <a:p>
            <a:r>
              <a:rPr lang="pl-PL" sz="4000" dirty="0"/>
              <a:t>dzieje państwa i narodu polskiego po II wojnie światowej.</a:t>
            </a:r>
          </a:p>
        </p:txBody>
      </p:sp>
    </p:spTree>
    <p:extLst>
      <p:ext uri="{BB962C8B-B14F-4D97-AF65-F5344CB8AC3E}">
        <p14:creationId xmlns:p14="http://schemas.microsoft.com/office/powerpoint/2010/main" val="4280224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A5185E72-4819-4423-AB4D-1829C5DA8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804" y="1484784"/>
            <a:ext cx="11377264" cy="5397239"/>
          </a:xfrm>
        </p:spPr>
        <p:txBody>
          <a:bodyPr>
            <a:noAutofit/>
          </a:bodyPr>
          <a:lstStyle/>
          <a:p>
            <a:pPr marL="571500" indent="-571500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pl-PL" sz="3600" b="1" dirty="0"/>
              <a:t>II etap Olimpiady </a:t>
            </a:r>
            <a:br>
              <a:rPr lang="pl-PL" sz="3600" b="1" dirty="0"/>
            </a:br>
            <a:br>
              <a:rPr lang="pl-PL" sz="3600" b="1" dirty="0"/>
            </a:br>
            <a:r>
              <a:rPr lang="pl-PL" sz="2400" b="1" dirty="0"/>
              <a:t>ESEJ/PREZENTACJA </a:t>
            </a:r>
            <a:br>
              <a:rPr lang="pl-PL" sz="2400" b="1" dirty="0"/>
            </a:br>
            <a:br>
              <a:rPr lang="pl-PL" sz="2400" dirty="0"/>
            </a:br>
            <a:r>
              <a:rPr lang="pl-PL" sz="2400" dirty="0"/>
              <a:t>Uczestnik: </a:t>
            </a:r>
            <a:br>
              <a:rPr lang="pl-PL" sz="2400" dirty="0"/>
            </a:br>
            <a:r>
              <a:rPr lang="pl-PL" sz="2400" dirty="0"/>
              <a:t>- przygotowuje pracę na jeden z podanych tematów z wybranej epoki; </a:t>
            </a:r>
            <a:br>
              <a:rPr lang="pl-PL" sz="2400" dirty="0"/>
            </a:br>
            <a:r>
              <a:rPr lang="pl-PL" sz="2400" dirty="0"/>
              <a:t>- pracę będzie prezentował podczas odpowiedzi ustnej – czas prezentacji 10 minut; </a:t>
            </a:r>
            <a:br>
              <a:rPr lang="pl-PL" sz="2800" dirty="0"/>
            </a:br>
            <a:br>
              <a:rPr lang="pl-PL" sz="2800" dirty="0"/>
            </a:br>
            <a:r>
              <a:rPr lang="pl-PL" sz="2400" i="1" dirty="0"/>
              <a:t>wskazówki: </a:t>
            </a:r>
            <a:br>
              <a:rPr lang="pl-PL" sz="2400" i="1" dirty="0"/>
            </a:br>
            <a:r>
              <a:rPr lang="pl-PL" sz="2400" i="1" dirty="0"/>
              <a:t>- dobrze, gdyby uczestnik przećwiczył czas prezentacji; </a:t>
            </a:r>
            <a:br>
              <a:rPr lang="pl-PL" sz="2400" i="1" dirty="0"/>
            </a:br>
            <a:r>
              <a:rPr lang="pl-PL" sz="2400" i="1" dirty="0"/>
              <a:t>- praca powinna być sprawdzona pod względem błędów ortograficznych i faktograficznych;</a:t>
            </a:r>
            <a:br>
              <a:rPr lang="pl-PL" sz="2400" i="1" dirty="0"/>
            </a:br>
            <a:r>
              <a:rPr lang="pl-PL" sz="2400" i="1" dirty="0"/>
              <a:t>- praca nie powinna być zbyt przekrojowa;</a:t>
            </a:r>
            <a:br>
              <a:rPr lang="pl-PL" sz="2400" i="1" dirty="0"/>
            </a:br>
            <a:r>
              <a:rPr lang="pl-PL" sz="2400" i="1" dirty="0"/>
              <a:t>- praca powinna być samodzielna.  </a:t>
            </a:r>
            <a:br>
              <a:rPr lang="pl-PL" sz="2400" i="1" dirty="0"/>
            </a:br>
            <a:r>
              <a:rPr lang="pl-PL" sz="3600" dirty="0"/>
              <a:t>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532323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A5185E72-4819-4423-AB4D-1829C5DA8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780" y="2132856"/>
            <a:ext cx="11233248" cy="3741055"/>
          </a:xfrm>
        </p:spPr>
        <p:txBody>
          <a:bodyPr>
            <a:normAutofit fontScale="90000"/>
          </a:bodyPr>
          <a:lstStyle/>
          <a:p>
            <a:pPr marL="571500" indent="-571500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pl-PL" b="1" dirty="0"/>
              <a:t>II etap Olimpiady </a:t>
            </a:r>
            <a:br>
              <a:rPr lang="pl-PL" b="1" dirty="0"/>
            </a:br>
            <a:r>
              <a:rPr lang="pl-PL" dirty="0"/>
              <a:t> </a:t>
            </a:r>
            <a:br>
              <a:rPr lang="pl-PL" dirty="0"/>
            </a:br>
            <a:r>
              <a:rPr lang="pl-PL" sz="3100" b="1" dirty="0"/>
              <a:t>LEKTURA</a:t>
            </a:r>
            <a:br>
              <a:rPr lang="pl-PL" sz="3100" b="1" dirty="0"/>
            </a:br>
            <a:br>
              <a:rPr lang="pl-PL" dirty="0"/>
            </a:br>
            <a:r>
              <a:rPr lang="pl-PL" sz="3100" dirty="0"/>
              <a:t>- uczestnik wybiera dwie lektury z wybranej epoki z podanej listy lektur, </a:t>
            </a:r>
            <a:br>
              <a:rPr lang="pl-PL" sz="3100" dirty="0"/>
            </a:br>
            <a:r>
              <a:rPr lang="pl-PL" sz="3100" dirty="0"/>
              <a:t>- podane lektury są udostępnione w formacie pdf,</a:t>
            </a:r>
            <a:br>
              <a:rPr lang="pl-PL" sz="3100" dirty="0"/>
            </a:br>
            <a:r>
              <a:rPr lang="pl-PL" sz="3100" dirty="0"/>
              <a:t>- punkty za odpowiedź na pytanie dotyczące lektury są jedną ze składowych oceny. </a:t>
            </a:r>
            <a:br>
              <a:rPr lang="pl-PL" sz="3100" dirty="0"/>
            </a:br>
            <a:endParaRPr lang="en-US" sz="3100" dirty="0"/>
          </a:p>
        </p:txBody>
      </p:sp>
    </p:spTree>
    <p:extLst>
      <p:ext uri="{BB962C8B-B14F-4D97-AF65-F5344CB8AC3E}">
        <p14:creationId xmlns:p14="http://schemas.microsoft.com/office/powerpoint/2010/main" val="250315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A5185E72-4819-4423-AB4D-1829C5DA8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893" y="3284984"/>
            <a:ext cx="11711037" cy="3020144"/>
          </a:xfrm>
        </p:spPr>
        <p:txBody>
          <a:bodyPr>
            <a:normAutofit fontScale="90000"/>
          </a:bodyPr>
          <a:lstStyle/>
          <a:p>
            <a:pPr marL="571500" indent="-571500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pl-PL" b="1" dirty="0"/>
              <a:t>III etap Olimpiady </a:t>
            </a:r>
            <a:br>
              <a:rPr lang="pl-PL" b="1" dirty="0"/>
            </a:br>
            <a:r>
              <a:rPr lang="pl-PL" dirty="0"/>
              <a:t> </a:t>
            </a:r>
            <a:br>
              <a:rPr lang="pl-PL" dirty="0"/>
            </a:br>
            <a:r>
              <a:rPr lang="pl-PL" b="1" dirty="0">
                <a:effectLst/>
                <a:latin typeface="Arial" panose="020B0604020202020204" pitchFamily="34" charset="0"/>
              </a:rPr>
              <a:t>czerwiec-lipiec 2023 r</a:t>
            </a:r>
            <a:r>
              <a:rPr lang="pl-PL" b="1" dirty="0"/>
              <a:t>.</a:t>
            </a:r>
            <a:r>
              <a:rPr lang="pl-PL" dirty="0"/>
              <a:t> eliminacje pisemne i ustne:</a:t>
            </a:r>
            <a:br>
              <a:rPr lang="pl-PL" dirty="0"/>
            </a:br>
            <a:br>
              <a:rPr lang="pl-PL" dirty="0"/>
            </a:br>
            <a:r>
              <a:rPr lang="pl-PL" dirty="0"/>
              <a:t>- test pisemny;</a:t>
            </a:r>
            <a:br>
              <a:rPr lang="pl-PL" dirty="0"/>
            </a:br>
            <a:r>
              <a:rPr lang="pl-PL" dirty="0"/>
              <a:t>- ustna analiza tekstu źródłowego;</a:t>
            </a:r>
            <a:br>
              <a:rPr lang="pl-PL" dirty="0"/>
            </a:br>
            <a:r>
              <a:rPr lang="pl-PL" dirty="0"/>
              <a:t>- odpowiedź na 2 pytania z wybranej epoki. </a:t>
            </a:r>
            <a:br>
              <a:rPr lang="pl-PL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857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A5185E72-4819-4423-AB4D-1829C5DA8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772" y="2132856"/>
            <a:ext cx="11711037" cy="3020144"/>
          </a:xfrm>
        </p:spPr>
        <p:txBody>
          <a:bodyPr>
            <a:normAutofit fontScale="90000"/>
          </a:bodyPr>
          <a:lstStyle/>
          <a:p>
            <a:pPr marL="571500" indent="-571500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pl-PL" b="1" dirty="0"/>
              <a:t>POLECANE POMOCE DYDAKTYCZNE: </a:t>
            </a:r>
            <a:br>
              <a:rPr lang="pl-PL" b="1" dirty="0"/>
            </a:br>
            <a:r>
              <a:rPr lang="pl-PL" dirty="0"/>
              <a:t> </a:t>
            </a:r>
            <a:br>
              <a:rPr lang="pl-PL" dirty="0"/>
            </a:br>
            <a:br>
              <a:rPr lang="pl-PL" dirty="0"/>
            </a:br>
            <a:br>
              <a:rPr lang="pl-PL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5073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D244AACC-F69F-4E06-A429-50789B893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772" y="909009"/>
            <a:ext cx="11993045" cy="1397000"/>
          </a:xfrm>
        </p:spPr>
        <p:txBody>
          <a:bodyPr>
            <a:normAutofit/>
          </a:bodyPr>
          <a:lstStyle/>
          <a:p>
            <a:r>
              <a:rPr lang="pl-PL" sz="2000" dirty="0">
                <a:hlinkClick r:id="rId2"/>
              </a:rPr>
              <a:t>https://zpe.gov.pl/ksztalcenie-ogolne/</a:t>
            </a:r>
            <a:r>
              <a:rPr lang="pl-PL" sz="1800" dirty="0">
                <a:hlinkClick r:id="rId2"/>
              </a:rPr>
              <a:t>szkola-ponadpodstawowa</a:t>
            </a:r>
            <a:r>
              <a:rPr lang="pl-PL" sz="2000" dirty="0">
                <a:hlinkClick r:id="rId2"/>
              </a:rPr>
              <a:t>/historia?format=e-podrecznik</a:t>
            </a:r>
            <a:endParaRPr lang="pl-PL" sz="2000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5F682647-5559-4A73-8D3A-D2182D95F2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900" y="3429000"/>
            <a:ext cx="1790700" cy="2552700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835286B2-103E-4077-AD06-6242E4FB87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8748" y="3439335"/>
            <a:ext cx="1800225" cy="2543175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6492E5EF-3FF0-4A56-A894-B826268383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65779" y="3438525"/>
            <a:ext cx="1800225" cy="2543175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556212A9-9EA3-40C9-A018-6141958CA4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4830" y="3438525"/>
            <a:ext cx="1800225" cy="254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145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EFCDFBA-0755-4118-84A2-3DB3D3618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812" y="708374"/>
            <a:ext cx="10157354" cy="1397000"/>
          </a:xfrm>
        </p:spPr>
        <p:txBody>
          <a:bodyPr/>
          <a:lstStyle/>
          <a:p>
            <a:r>
              <a:rPr lang="pl-PL" dirty="0">
                <a:hlinkClick r:id="rId2"/>
              </a:rPr>
              <a:t>https://polskieradio24.pl/321/6715</a:t>
            </a:r>
            <a:endParaRPr lang="pl-PL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A4A375DF-90D1-4079-B080-E3CBD5B591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6900" y="0"/>
            <a:ext cx="1524471" cy="6858000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CBDC5713-F800-469A-9E59-33636C64B3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3932" y="2348880"/>
            <a:ext cx="6315075" cy="3467100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C4EE5985-CD6C-4CA8-BA5F-80CC2E08D357}"/>
              </a:ext>
            </a:extLst>
          </p:cNvPr>
          <p:cNvSpPr txBox="1"/>
          <p:nvPr/>
        </p:nvSpPr>
        <p:spPr>
          <a:xfrm>
            <a:off x="1413892" y="6149626"/>
            <a:ext cx="124616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Sowieci wkraczają do Wilna (Fot. </a:t>
            </a:r>
            <a:r>
              <a:rPr lang="pl-PL" dirty="0" err="1"/>
              <a:t>Bundesarchiv</a:t>
            </a:r>
            <a:r>
              <a:rPr lang="pl-PL" dirty="0"/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2753129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BA51A03-7413-42A9-A68A-4A7B55471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397000"/>
          </a:xfrm>
        </p:spPr>
        <p:txBody>
          <a:bodyPr anchor="b">
            <a:normAutofit/>
          </a:bodyPr>
          <a:lstStyle/>
          <a:p>
            <a:r>
              <a:rPr lang="pl-PL" dirty="0">
                <a:hlinkClick r:id="rId2"/>
              </a:rPr>
              <a:t>https://przystanekhistoria.pl/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65A22C43-4B62-4F85-BB6F-7C499573801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015" r="19957" b="1"/>
          <a:stretch/>
        </p:blipFill>
        <p:spPr>
          <a:xfrm>
            <a:off x="1117309" y="1701800"/>
            <a:ext cx="10157354" cy="4470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39752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72A4EF7-04C7-4E8E-A9D5-6F3072D46F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3852" y="1196752"/>
            <a:ext cx="7802103" cy="1930400"/>
          </a:xfrm>
        </p:spPr>
        <p:txBody>
          <a:bodyPr/>
          <a:lstStyle/>
          <a:p>
            <a:r>
              <a:rPr lang="pl-PL" dirty="0"/>
              <a:t>Dziękuję za uwagę </a:t>
            </a:r>
            <a:r>
              <a:rPr lang="pl-PL" dirty="0">
                <a:sym typeface="Wingdings" panose="05000000000000000000" pitchFamily="2" charset="2"/>
              </a:rPr>
              <a:t></a:t>
            </a:r>
            <a:endParaRPr lang="pl-PL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706D2099-BE20-2BB0-EC8D-F42FB3D4F1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168" y="2470958"/>
            <a:ext cx="12188825" cy="4103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315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Książki 16:9">
  <a:themeElements>
    <a:clrScheme name="Books_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412010_TF02787940_TF02787940.potx" id="{B6E357C4-DB95-40C7-BE9A-37DCB9F0770D}" vid="{E31C73C8-DFA2-4E3C-8BB3-9F62481C1ADB}"/>
    </a:ext>
  </a:extLst>
</a:theme>
</file>

<file path=ppt/theme/theme2.xml><?xml version="1.0" encoding="utf-8"?>
<a:theme xmlns:a="http://schemas.openxmlformats.org/drawingml/2006/main" name="Motyw pakietu Offic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ocPublishedLinkedAssetsLookup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LocLastLocAttemptVersionTypeLookup xmlns="4873beb7-5857-4685-be1f-d57550cc96cc" xsi:nil="true"/>
    <DirectSourceMarket xmlns="4873beb7-5857-4685-be1f-d57550cc96cc" xsi:nil="true"/>
    <ThumbnailAssetId xmlns="4873beb7-5857-4685-be1f-d57550cc96cc" xsi:nil="true"/>
    <PrimaryImageGen xmlns="4873beb7-5857-4685-be1f-d57550cc96cc">false</PrimaryImageGen>
    <LocNewPublishedVersionLookup xmlns="4873beb7-5857-4685-be1f-d57550cc96cc" xsi:nil="true"/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LocOverallPublishStatusLookup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LocOverallLocStatusLookup xmlns="4873beb7-5857-4685-be1f-d57550cc96cc" xsi:nil="true"/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1345039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The bookstacks present on most slides  make this a good choice for students, teachers, reading enthusiasts, and others in education. This presentation template contains multiple slide layouts in widescreen format (16x9) and includes a sample table and chart that you can easily  modify.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2011-11-26T00:00:00+00:00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TemplateStatus xmlns="4873beb7-5857-4685-be1f-d57550cc96cc">Complete</TemplateStatus>
    <Downloads xmlns="4873beb7-5857-4685-be1f-d57550cc96cc">0</Downloads>
    <OOCacheId xmlns="4873beb7-5857-4685-be1f-d57550cc96cc" xsi:nil="true"/>
    <IsDeleted xmlns="4873beb7-5857-4685-be1f-d57550cc96cc">false</IsDeleted>
    <LocPublishedDependentAssetsLookup xmlns="4873beb7-5857-4685-be1f-d57550cc96cc" xsi:nil="true"/>
    <AssetExpire xmlns="4873beb7-5857-4685-be1f-d57550cc96cc">2029-05-12T07:00:00+00:00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EditorialTags xmlns="4873beb7-5857-4685-be1f-d57550cc96cc" xsi:nil="true"/>
    <SubmitterId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TP102787939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694216</LocLastLocAttemptVersionLookup>
    <LocProcessedForHandoffsLookup xmlns="4873beb7-5857-4685-be1f-d57550cc96cc" xsi:nil="true"/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LocOverallPreviewStatusLookup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 xsi:nil="true"/>
    <OutputCachingOn xmlns="4873beb7-5857-4685-be1f-d57550cc96cc">false</OutputCachingOn>
    <AverageRating xmlns="4873beb7-5857-4685-be1f-d57550cc96cc" xsi:nil="true"/>
    <APAuthor xmlns="4873beb7-5857-4685-be1f-d57550cc96cc">
      <UserInfo>
        <DisplayName>REDMOND\kristaa</DisplayName>
        <AccountId>136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LocProcessedForMarketsLookup xmlns="4873beb7-5857-4685-be1f-d57550cc96cc" xsi:nil="true"/>
    <TPLaunchHelpLinkType xmlns="4873beb7-5857-4685-be1f-d57550cc96cc">Template</TPLaunchHelpLinkType>
    <OriginalRelease xmlns="4873beb7-5857-4685-be1f-d57550cc96cc">15</OriginalRelease>
    <LocalizationTagsTaxHTField0 xmlns="4873beb7-5857-4685-be1f-d57550cc96cc">
      <Terms xmlns="http://schemas.microsoft.com/office/infopath/2007/PartnerControls"/>
    </LocalizationTagsTaxHTField0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LocOverallHandbackStatusLookup xmlns="4873beb7-5857-4685-be1f-d57550cc96cc" xsi:nil="true"/>
    <ShowIn xmlns="4873beb7-5857-4685-be1f-d57550cc96cc">Show everywhere</ShowIn>
    <UANotes xmlns="4873beb7-5857-4685-be1f-d57550cc96cc" xsi:nil="true"/>
    <InternalTagsTaxHTField0 xmlns="4873beb7-5857-4685-be1f-d57550cc96cc">
      <Terms xmlns="http://schemas.microsoft.com/office/infopath/2007/PartnerControls"/>
    </InternalTagsTaxHTField0>
    <CSXHash xmlns="4873beb7-5857-4685-be1f-d57550cc96cc" xsi:nil="true"/>
    <VoteCount xmlns="4873beb7-5857-4685-be1f-d57550cc96cc" xsi:nil="true"/>
    <LocMarketGroupTiers2 xmlns="4873beb7-5857-4685-be1f-d57550cc96cc" xsi:nil="true"/>
  </documentManagement>
</p:properties>
</file>

<file path=customXml/itemProps1.xml><?xml version="1.0" encoding="utf-8"?>
<ds:datastoreItem xmlns:ds="http://schemas.openxmlformats.org/officeDocument/2006/customXml" ds:itemID="{BBB5C329-08A6-4E5E-AEF1-A97828C874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1B558C7-619B-49BE-9097-7FCBDADD4EC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301D382-32B0-43EE-932C-28906AF37617}">
  <ds:schemaRefs>
    <ds:schemaRef ds:uri="http://schemas.microsoft.com/office/2006/metadata/properties"/>
    <ds:schemaRef ds:uri="http://schemas.microsoft.com/office/infopath/2007/PartnerControls"/>
    <ds:schemaRef ds:uri="4873beb7-5857-4685-be1f-d57550cc96c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1108</TotalTime>
  <Words>630</Words>
  <Application>Microsoft Office PowerPoint</Application>
  <PresentationFormat>Niestandardowy</PresentationFormat>
  <Paragraphs>41</Paragraphs>
  <Slides>22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22</vt:i4>
      </vt:variant>
    </vt:vector>
  </HeadingPairs>
  <TitlesOfParts>
    <vt:vector size="26" baseType="lpstr">
      <vt:lpstr>Arial</vt:lpstr>
      <vt:lpstr>Century Gothic</vt:lpstr>
      <vt:lpstr>Wingdings</vt:lpstr>
      <vt:lpstr>Książki 16:9</vt:lpstr>
      <vt:lpstr>Prezentacja programu PowerPoint</vt:lpstr>
      <vt:lpstr>Przygotowanie ucznia  do Olimpiady Historii Polski </vt:lpstr>
      <vt:lpstr>Plan wystąpienia:</vt:lpstr>
      <vt:lpstr>https://wid.org.pl/olimpiada-historii-polski/</vt:lpstr>
      <vt:lpstr>Prezentacja programu PowerPoint</vt:lpstr>
      <vt:lpstr>Prezentacja programu PowerPoint</vt:lpstr>
      <vt:lpstr>Prezentacja programu PowerPoint</vt:lpstr>
      <vt:lpstr>I etap Olimpiady    27 listopada 2022 r. eliminacje pisemne:  test wyboru (on-line)  godz. ? </vt:lpstr>
      <vt:lpstr>I etap Olimpiady    test wyboru (on-line)  - czas trwania - 90 minut;   - pytania są zamknięte - jednego i wielokrotnego wyboru;  - uczestnik loguje się do systemu za pomocą indywidualnego klucza;  - uczestnik rozwiązuje test samodzielnie - bez udziału osób trzecich i korzystania z materiałów pomocniczych; system zapisuje opuszczenie zakładki/karty testu, dlatego sugerujemy, aby uczniowie na wszelki wypadek nie mieli otwartych innych kart/zakładek oraz uruchomionych programów, które mogłyby taki ruch wymusić (np. powiadomienia komunikatorów); </vt:lpstr>
      <vt:lpstr>Kwalifikacje do II etapu</vt:lpstr>
      <vt:lpstr>II etap Olimpiady (eliminacje okręgowe)</vt:lpstr>
      <vt:lpstr>II etap Olimpiady    Uczestnik wybiera jedną z podanych epok, z jej zakresu:  - przygotuje pracę pisemną (prezentację lub esej),  - wybiera 2 lektury,  - odpowiada na pytanie szczegółowe.   </vt:lpstr>
      <vt:lpstr>II etap Olimpiady (eliminacje okręgowe)     Luty-kwiecień 2023 r. eliminacje ustne:  - przedstawienie eseju/prezentacji; - odpowiedź na 3 pytania:   1 – ogólna historia Polski,  2 – wybrana epoka,  3 – lektura (jedna z dwóch wybranych).  </vt:lpstr>
      <vt:lpstr>Epoki do wyboru</vt:lpstr>
      <vt:lpstr>II etap Olimpiady   ESEJ/PREZENTACJA   Uczestnik:  - przygotowuje pracę na jeden z podanych tematów z wybranej epoki;  - pracę będzie prezentował podczas odpowiedzi ustnej – czas prezentacji 10 minut;   wskazówki:  - dobrze, gdyby uczestnik przećwiczył czas prezentacji;  - praca powinna być sprawdzona pod względem błędów ortograficznych i faktograficznych; - praca nie powinna być zbyt przekrojowa; - praca powinna być samodzielna.    </vt:lpstr>
      <vt:lpstr>II etap Olimpiady    LEKTURA  - uczestnik wybiera dwie lektury z wybranej epoki z podanej listy lektur,  - podane lektury są udostępnione w formacie pdf, - punkty za odpowiedź na pytanie dotyczące lektury są jedną ze składowych oceny.  </vt:lpstr>
      <vt:lpstr>III etap Olimpiady    czerwiec-lipiec 2023 r. eliminacje pisemne i ustne:  - test pisemny; - ustna analiza tekstu źródłowego; - odpowiedź na 2 pytania z wybranej epoki.  </vt:lpstr>
      <vt:lpstr>POLECANE POMOCE DYDAKTYCZNE:      </vt:lpstr>
      <vt:lpstr>https://zpe.gov.pl/ksztalcenie-ogolne/szkola-ponadpodstawowa/historia?format=e-podrecznik</vt:lpstr>
      <vt:lpstr>https://polskieradio24.pl/321/6715</vt:lpstr>
      <vt:lpstr>https://przystanekhistoria.pl/</vt:lpstr>
      <vt:lpstr>Dziękuję za uwagę 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Przygotowanie ucznia  do Olimpiady Historii Polski</dc:title>
  <dc:creator>Barbara Krysztopa</dc:creator>
  <cp:lastModifiedBy>ABC ABC</cp:lastModifiedBy>
  <cp:revision>22</cp:revision>
  <dcterms:created xsi:type="dcterms:W3CDTF">2020-11-19T11:03:53Z</dcterms:created>
  <dcterms:modified xsi:type="dcterms:W3CDTF">2022-11-04T16:46:47Z</dcterms:modified>
</cp:coreProperties>
</file>